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58" r:id="rId4"/>
    <p:sldId id="260" r:id="rId5"/>
    <p:sldId id="274" r:id="rId6"/>
    <p:sldId id="259" r:id="rId7"/>
    <p:sldId id="269" r:id="rId8"/>
    <p:sldId id="262" r:id="rId9"/>
    <p:sldId id="263" r:id="rId10"/>
    <p:sldId id="272" r:id="rId11"/>
    <p:sldId id="261" r:id="rId12"/>
    <p:sldId id="267" r:id="rId13"/>
    <p:sldId id="268" r:id="rId14"/>
    <p:sldId id="270" r:id="rId15"/>
    <p:sldId id="281" r:id="rId16"/>
    <p:sldId id="280" r:id="rId17"/>
    <p:sldId id="264" r:id="rId18"/>
    <p:sldId id="275" r:id="rId19"/>
    <p:sldId id="276" r:id="rId20"/>
    <p:sldId id="277" r:id="rId21"/>
    <p:sldId id="278" r:id="rId22"/>
    <p:sldId id="265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76" d="100"/>
          <a:sy n="76" d="100"/>
        </p:scale>
        <p:origin x="-2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1BAD1-6177-444E-9822-2B5204F84A59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E2F96-00D9-4B47-B800-9CA44690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76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04F95-5D41-B043-A57D-A8221B37294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654EF-500C-D749-9789-7AADDE7E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22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5132990-A3FF-4A13-B44A-30F3F365DD7E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588E-4488-4C3B-9BF0-1DDB7091769B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66BA-D99B-4A42-821B-80C228463013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3479-9BD5-413B-9983-198BCEA8EEA7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1D40F05-95B2-44CE-B790-B78F8DA682DB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294B-ECD7-48A4-AB83-B0AAF5C3C9FA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F01C-9658-41C4-9C8A-0EED52CB5173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E17A-AD86-4336-B44C-AAF6483A8636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4F1E-DB26-42E3-8EEF-7C598A2691D7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794A1CA-297E-41C9-BCCD-B00AADF8BAFA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3B69A30-7BF9-428C-A443-F67697CB4750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61FDFF-7DEB-4F22-99B4-98B89638E414}" type="datetime1">
              <a:rPr lang="en-US" smtClean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2311230"/>
            <a:ext cx="10318418" cy="3211993"/>
          </a:xfrm>
        </p:spPr>
        <p:txBody>
          <a:bodyPr/>
          <a:lstStyle/>
          <a:p>
            <a:r>
              <a:rPr lang="es-ES" sz="6000" dirty="0"/>
              <a:t>Mitos y </a:t>
            </a:r>
            <a:r>
              <a:rPr lang="es-ES" sz="6000" dirty="0" smtClean="0"/>
              <a:t>Verdades</a:t>
            </a:r>
            <a:br>
              <a:rPr lang="es-ES" sz="6000" dirty="0" smtClean="0"/>
            </a:br>
            <a:r>
              <a:rPr lang="es-ES" sz="6000" dirty="0" smtClean="0"/>
              <a:t>sobre </a:t>
            </a:r>
            <a:r>
              <a:rPr lang="es-ES" sz="6000" dirty="0"/>
              <a:t>los </a:t>
            </a:r>
            <a:r>
              <a:rPr lang="es-ES" sz="6000" dirty="0" smtClean="0"/>
              <a:t>trastornos de la conducta alimentaria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sz="1200" dirty="0"/>
              <a:t>Copyright 2019 by The Food &amp; Mood Institute. All Rights </a:t>
            </a:r>
            <a:r>
              <a:rPr lang="en-US" sz="1200" dirty="0" smtClean="0"/>
              <a:t>Reserved</a:t>
            </a:r>
            <a:endParaRPr lang="en-US" sz="1200" dirty="0"/>
          </a:p>
        </p:txBody>
      </p:sp>
      <p:sp>
        <p:nvSpPr>
          <p:cNvPr id="4" name="AutoShape 2" descr="1TRANSPARENT FIL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670" y="493709"/>
            <a:ext cx="2746060" cy="21635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70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696861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s-ES" dirty="0"/>
              <a:t>Los trastornos </a:t>
            </a:r>
            <a:r>
              <a:rPr lang="es-ES" dirty="0" smtClean="0"/>
              <a:t>de la conducta alimentaria </a:t>
            </a:r>
            <a:r>
              <a:rPr lang="es-ES" dirty="0"/>
              <a:t>son </a:t>
            </a:r>
            <a:r>
              <a:rPr lang="es-ES" dirty="0" smtClean="0"/>
              <a:t>solo acerca de la comida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625754"/>
            <a:ext cx="10178322" cy="325383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Los </a:t>
            </a:r>
            <a:r>
              <a:rPr lang="es-ES" dirty="0"/>
              <a:t>trastornos </a:t>
            </a:r>
            <a:r>
              <a:rPr lang="es-ES" dirty="0" smtClean="0"/>
              <a:t>de la conducta alimentaria </a:t>
            </a:r>
            <a:r>
              <a:rPr lang="es-ES" dirty="0"/>
              <a:t>pueden parecer una obsesión con los alimentos y el peso, y estos pueden ser los síntomas más obvios. Sin embargo, cuando examinamos más a fondo, encontramos que estos síntomas más identificables están profundamente arraigados en el perfeccionismo, la ansiedad, la depresión, la desregulación emocional e incluso las dificultades </a:t>
            </a:r>
            <a:r>
              <a:rPr lang="es-ES" dirty="0" smtClean="0"/>
              <a:t>interpersonales y de comunicación.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malnutrición puede </a:t>
            </a:r>
            <a:r>
              <a:rPr lang="es-ES" dirty="0" smtClean="0"/>
              <a:t>empeorar los síntomas psicológicos de la persona y esto </a:t>
            </a:r>
            <a:r>
              <a:rPr lang="es-ES" dirty="0"/>
              <a:t>hace que sea </a:t>
            </a:r>
            <a:r>
              <a:rPr lang="es-ES" dirty="0" smtClean="0"/>
              <a:t>muy </a:t>
            </a:r>
            <a:r>
              <a:rPr lang="es-ES" dirty="0"/>
              <a:t>importante estar atento y </a:t>
            </a:r>
            <a:r>
              <a:rPr lang="es-ES" dirty="0" smtClean="0"/>
              <a:t>ser consciente </a:t>
            </a:r>
            <a:r>
              <a:rPr lang="es-ES" dirty="0"/>
              <a:t>de la complejidad de estos trastornos y lo importante que es que sean tratados por un equipo de tratamiento </a:t>
            </a:r>
            <a:r>
              <a:rPr lang="es-ES" dirty="0" smtClean="0"/>
              <a:t>interdisciplinario que incluya un psicólogo, </a:t>
            </a:r>
            <a:r>
              <a:rPr lang="es-ES" dirty="0"/>
              <a:t>un </a:t>
            </a:r>
            <a:r>
              <a:rPr lang="es-ES" dirty="0" smtClean="0"/>
              <a:t>nutricionista, un medico general o pediatra y si es necesario </a:t>
            </a:r>
            <a:r>
              <a:rPr lang="es-ES" dirty="0"/>
              <a:t>un </a:t>
            </a:r>
            <a:r>
              <a:rPr lang="es-ES" dirty="0" smtClean="0"/>
              <a:t>psiquiatra especializados en TCA.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72218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Soy la causa del </a:t>
            </a:r>
            <a:r>
              <a:rPr lang="es-ES_tradnl" dirty="0" smtClean="0"/>
              <a:t>trastorno de la conducta alimentaria </a:t>
            </a:r>
            <a:r>
              <a:rPr lang="es-ES_tradnl" dirty="0"/>
              <a:t>de mi </a:t>
            </a:r>
            <a:r>
              <a:rPr lang="es-ES_tradnl" dirty="0" smtClean="0"/>
              <a:t>hija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582" y="2007810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dirty="0"/>
          </a:p>
          <a:p>
            <a:r>
              <a:rPr lang="es-ES_tradnl" dirty="0"/>
              <a:t>Aunque los trastornos </a:t>
            </a:r>
            <a:r>
              <a:rPr lang="es-ES_tradnl" dirty="0" smtClean="0"/>
              <a:t>de la conducta alimentaria </a:t>
            </a:r>
            <a:r>
              <a:rPr lang="es-ES_tradnl" dirty="0"/>
              <a:t>tienen un componente biológico significativo, esto no significa que los padres sean los culpables de estos </a:t>
            </a:r>
            <a:r>
              <a:rPr lang="es-ES_tradnl" dirty="0" smtClean="0"/>
              <a:t>trastornos. </a:t>
            </a:r>
            <a:r>
              <a:rPr lang="es-ES_tradnl" dirty="0"/>
              <a:t>De hecho, la mayoría de los estudios de investigación actuales continúan apoyando que los padres no </a:t>
            </a:r>
            <a:r>
              <a:rPr lang="es-ES_tradnl" dirty="0" smtClean="0"/>
              <a:t>causan los trastornos </a:t>
            </a:r>
            <a:r>
              <a:rPr lang="es-ES_tradnl" dirty="0"/>
              <a:t>de </a:t>
            </a:r>
            <a:r>
              <a:rPr lang="es-ES_tradnl" dirty="0" smtClean="0"/>
              <a:t>la conducta alimentaria.</a:t>
            </a:r>
            <a:endParaRPr lang="en-US" dirty="0"/>
          </a:p>
          <a:p>
            <a:r>
              <a:rPr lang="es-ES" dirty="0"/>
              <a:t>Debido a su complejidad, la causa de </a:t>
            </a:r>
            <a:r>
              <a:rPr lang="es-ES" dirty="0" smtClean="0"/>
              <a:t>un trastornos de la conducta alimentaria </a:t>
            </a:r>
            <a:r>
              <a:rPr lang="es-ES" dirty="0"/>
              <a:t>es muy diferente de un individuo a otro, y no se puede culpar a un solo factor por su desarrollo. Por esta razón, es importante recordar que no existe un único conjunto de reglas para prevenir un </a:t>
            </a:r>
            <a:r>
              <a:rPr lang="es-ES" dirty="0" smtClean="0"/>
              <a:t>trastorno de la conducta alimentaria.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771550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237672" cy="1498935"/>
          </a:xfrm>
        </p:spPr>
        <p:txBody>
          <a:bodyPr>
            <a:normAutofit fontScale="90000"/>
          </a:bodyPr>
          <a:lstStyle/>
          <a:p>
            <a:r>
              <a:rPr lang="es-ES" dirty="0"/>
              <a:t>Si </a:t>
            </a:r>
            <a:r>
              <a:rPr lang="es-ES" dirty="0" smtClean="0"/>
              <a:t>mi hija o hijo no tienen patrones </a:t>
            </a:r>
            <a:r>
              <a:rPr lang="es-ES" dirty="0"/>
              <a:t>de alimentación </a:t>
            </a:r>
            <a:r>
              <a:rPr lang="es-ES" dirty="0" smtClean="0"/>
              <a:t>desordenados, </a:t>
            </a:r>
            <a:r>
              <a:rPr lang="es-ES" dirty="0"/>
              <a:t>no tengo que preocuparme por </a:t>
            </a:r>
            <a:r>
              <a:rPr lang="es-ES" dirty="0" smtClean="0"/>
              <a:t>ella o 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900" y="2679386"/>
            <a:ext cx="10178322" cy="359359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El secreto es uno de los factores </a:t>
            </a:r>
            <a:r>
              <a:rPr lang="es-ES" dirty="0" smtClean="0"/>
              <a:t>asociados con los TCA </a:t>
            </a:r>
            <a:r>
              <a:rPr lang="es-ES" dirty="0" smtClean="0"/>
              <a:t>que a su vez mantienen el desorden y evitan la atención temprana y el tratamiento oportuno.</a:t>
            </a:r>
          </a:p>
          <a:p>
            <a:r>
              <a:rPr lang="es-ES" dirty="0" smtClean="0"/>
              <a:t>El </a:t>
            </a:r>
            <a:r>
              <a:rPr lang="es-ES" dirty="0"/>
              <a:t>secreto a menudo surge de la vergüenza, el miedo a ser juzgado, el temor de ser forzado a ir a tratamiento, o porque temen que alguien los haga detenerse. No es raro </a:t>
            </a:r>
            <a:r>
              <a:rPr lang="es-ES" dirty="0" smtClean="0"/>
              <a:t>que a </a:t>
            </a:r>
            <a:r>
              <a:rPr lang="es-ES" dirty="0"/>
              <a:t>los padres </a:t>
            </a:r>
            <a:r>
              <a:rPr lang="es-ES" dirty="0" smtClean="0"/>
              <a:t>los </a:t>
            </a:r>
            <a:r>
              <a:rPr lang="es-ES" dirty="0"/>
              <a:t>tomen desprevenidos </a:t>
            </a:r>
            <a:r>
              <a:rPr lang="es-ES" dirty="0" smtClean="0"/>
              <a:t>el diagnostico</a:t>
            </a:r>
            <a:r>
              <a:rPr lang="en-US" dirty="0" smtClean="0"/>
              <a:t>. </a:t>
            </a:r>
            <a:endParaRPr lang="es-ES_tradnl" dirty="0"/>
          </a:p>
          <a:p>
            <a:r>
              <a:rPr lang="es-ES_tradnl" dirty="0"/>
              <a:t>Si </a:t>
            </a:r>
            <a:r>
              <a:rPr lang="es-ES_tradnl" dirty="0" smtClean="0"/>
              <a:t>ves que tu hijo presenta comportamientos atípicos con </a:t>
            </a:r>
            <a:r>
              <a:rPr lang="es-ES_tradnl" dirty="0"/>
              <a:t>su </a:t>
            </a:r>
            <a:r>
              <a:rPr lang="es-ES_tradnl" dirty="0" smtClean="0"/>
              <a:t>comida como no terminar sus comidas o comer en exceso, botar la comida, no querer comer en publico o con la familia, cortar la comida en pedazos pequeños,  y critica su </a:t>
            </a:r>
            <a:r>
              <a:rPr lang="es-ES_tradnl" dirty="0"/>
              <a:t>imagen </a:t>
            </a:r>
            <a:r>
              <a:rPr lang="es-ES_tradnl" dirty="0" smtClean="0"/>
              <a:t>corporal o se preocupa mucho por como se ve, </a:t>
            </a:r>
            <a:r>
              <a:rPr lang="es-ES_tradnl" dirty="0"/>
              <a:t>es importante expresar </a:t>
            </a:r>
            <a:r>
              <a:rPr lang="es-ES_tradnl" dirty="0" smtClean="0"/>
              <a:t>tu </a:t>
            </a:r>
            <a:r>
              <a:rPr lang="es-ES_tradnl" dirty="0"/>
              <a:t>preocupación. </a:t>
            </a:r>
            <a:endParaRPr lang="es-ES_tradnl" dirty="0" smtClean="0"/>
          </a:p>
          <a:p>
            <a:r>
              <a:rPr lang="es-ES_tradnl" dirty="0" smtClean="0"/>
              <a:t>La </a:t>
            </a:r>
            <a:r>
              <a:rPr lang="es-ES_tradnl" dirty="0"/>
              <a:t>conexión, la empatía y la compasión pueden alentar </a:t>
            </a:r>
            <a:r>
              <a:rPr lang="es-ES_tradnl" dirty="0" smtClean="0"/>
              <a:t>a tu hijo </a:t>
            </a:r>
            <a:r>
              <a:rPr lang="es-ES_tradnl" dirty="0"/>
              <a:t>a </a:t>
            </a:r>
            <a:r>
              <a:rPr lang="es-ES_tradnl" dirty="0" smtClean="0"/>
              <a:t>querer recibir </a:t>
            </a:r>
            <a:r>
              <a:rPr lang="es-ES_tradnl" dirty="0"/>
              <a:t>la ayuda que necesita.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55440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Si mi hijo dice que </a:t>
            </a:r>
            <a:r>
              <a:rPr lang="es-ES" dirty="0" smtClean="0"/>
              <a:t>está </a:t>
            </a:r>
            <a:r>
              <a:rPr lang="es-ES" dirty="0"/>
              <a:t>bien, no debería </a:t>
            </a:r>
            <a:r>
              <a:rPr lang="es-ES" dirty="0" smtClean="0"/>
              <a:t>preocuparme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22415"/>
            <a:ext cx="10178322" cy="4021966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La </a:t>
            </a:r>
            <a:r>
              <a:rPr lang="es-ES_tradnl" dirty="0"/>
              <a:t>autoconciencia no siempre está presente cuando una persona tiene un </a:t>
            </a:r>
            <a:r>
              <a:rPr lang="es-ES_tradnl" dirty="0" smtClean="0"/>
              <a:t>trastorno de la conducta alimentaria. </a:t>
            </a:r>
            <a:endParaRPr lang="es-ES_tradnl" dirty="0" smtClean="0"/>
          </a:p>
          <a:p>
            <a:r>
              <a:rPr lang="es-ES_tradnl" dirty="0" smtClean="0"/>
              <a:t>De </a:t>
            </a:r>
            <a:r>
              <a:rPr lang="es-ES_tradnl" dirty="0"/>
              <a:t>hecho, en la mayoría de los casos, las personas aprenden sobre su condición mucho más tarde en el desarrollo. Es probable que </a:t>
            </a:r>
            <a:r>
              <a:rPr lang="es-ES_tradnl" dirty="0" smtClean="0"/>
              <a:t>tu </a:t>
            </a:r>
            <a:r>
              <a:rPr lang="es-ES_tradnl" dirty="0"/>
              <a:t>hijo, con toda honestidad, crea que está bien y no tiene un problema</a:t>
            </a:r>
            <a:r>
              <a:rPr lang="es-ES_tradnl" dirty="0" smtClean="0"/>
              <a:t>.</a:t>
            </a:r>
            <a:endParaRPr lang="en-US" dirty="0" smtClean="0"/>
          </a:p>
          <a:p>
            <a:r>
              <a:rPr lang="es-ES" dirty="0"/>
              <a:t>Recordemos también el factor del secreto, en el que los trastornos </a:t>
            </a:r>
            <a:r>
              <a:rPr lang="es-ES" dirty="0" smtClean="0"/>
              <a:t>de la conducta alimentaria </a:t>
            </a:r>
            <a:r>
              <a:rPr lang="es-ES" dirty="0"/>
              <a:t>prosperan. </a:t>
            </a:r>
            <a:r>
              <a:rPr lang="es-ES" dirty="0" smtClean="0"/>
              <a:t> A </a:t>
            </a:r>
            <a:r>
              <a:rPr lang="es-ES" dirty="0"/>
              <a:t>menudo, los </a:t>
            </a:r>
            <a:r>
              <a:rPr lang="es-ES" dirty="0" smtClean="0"/>
              <a:t>niños y los </a:t>
            </a:r>
            <a:r>
              <a:rPr lang="es-ES" dirty="0" smtClean="0"/>
              <a:t>adolescentes pueden </a:t>
            </a:r>
            <a:r>
              <a:rPr lang="es-ES" dirty="0"/>
              <a:t>tener miedo o vergüenza de hablar sobre su </a:t>
            </a:r>
            <a:r>
              <a:rPr lang="es-ES" dirty="0" smtClean="0"/>
              <a:t>TCA.  También </a:t>
            </a:r>
            <a:r>
              <a:rPr lang="es-ES" dirty="0"/>
              <a:t>pueden tener miedo de </a:t>
            </a:r>
            <a:r>
              <a:rPr lang="es-ES" dirty="0" smtClean="0"/>
              <a:t>enfrentar los </a:t>
            </a:r>
            <a:r>
              <a:rPr lang="es-ES" dirty="0"/>
              <a:t>factores estresantes de la vida sin </a:t>
            </a:r>
            <a:r>
              <a:rPr lang="es-ES" dirty="0" smtClean="0"/>
              <a:t>usar los síntomas de su </a:t>
            </a:r>
            <a:r>
              <a:rPr lang="es-ES" dirty="0"/>
              <a:t>trastorno </a:t>
            </a:r>
            <a:r>
              <a:rPr lang="es-ES" dirty="0" smtClean="0"/>
              <a:t>de la conducta alimentaria ya que </a:t>
            </a:r>
            <a:r>
              <a:rPr lang="es-ES" dirty="0" smtClean="0"/>
              <a:t>estos de alguna manera sirven un propósito como lo es anestesiar las emociones, sentirse en control, etc. y</a:t>
            </a:r>
            <a:r>
              <a:rPr lang="es-ES" dirty="0" smtClean="0"/>
              <a:t>, </a:t>
            </a:r>
            <a:r>
              <a:rPr lang="es-ES" dirty="0"/>
              <a:t>por lo tanto</a:t>
            </a:r>
            <a:r>
              <a:rPr lang="es-ES" dirty="0" smtClean="0"/>
              <a:t>, no se sienten listos para dejarlo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No </a:t>
            </a:r>
            <a:r>
              <a:rPr lang="es-ES" dirty="0"/>
              <a:t>todos los trastornos </a:t>
            </a:r>
            <a:r>
              <a:rPr lang="es-ES" dirty="0" smtClean="0"/>
              <a:t>de la conducta alimentaria </a:t>
            </a:r>
            <a:r>
              <a:rPr lang="es-ES" dirty="0"/>
              <a:t>se presentan igualmente. Es posible que </a:t>
            </a:r>
            <a:r>
              <a:rPr lang="es-ES" dirty="0" smtClean="0"/>
              <a:t>tu </a:t>
            </a:r>
            <a:r>
              <a:rPr lang="es-ES" dirty="0"/>
              <a:t>hijo no informe ciertos síntomas, como preocupaciones por la imagen corporal, pero esto no necesariamente niega la presencia de un </a:t>
            </a:r>
            <a:r>
              <a:rPr lang="es-ES" dirty="0" smtClean="0"/>
              <a:t>trastorno de la conducta alimentaria.</a:t>
            </a:r>
          </a:p>
          <a:p>
            <a:r>
              <a:rPr lang="es-ES" dirty="0"/>
              <a:t>Es importante tener en cuenta otros factores, como los cambios de peso, la responsabilidad emocional y las consecuencias médicas, todo lo cual puede indicar que puede haber un trastorno </a:t>
            </a:r>
            <a:r>
              <a:rPr lang="es-ES" dirty="0" smtClean="0"/>
              <a:t>de la conducta alimentaria. </a:t>
            </a:r>
            <a:r>
              <a:rPr lang="es-ES" dirty="0" smtClean="0"/>
              <a:t>Asegúrate </a:t>
            </a:r>
            <a:r>
              <a:rPr lang="es-ES" dirty="0"/>
              <a:t>de consultar con </a:t>
            </a:r>
            <a:r>
              <a:rPr lang="es-ES" dirty="0" smtClean="0"/>
              <a:t>un</a:t>
            </a:r>
            <a:r>
              <a:rPr lang="es-ES" dirty="0" smtClean="0"/>
              <a:t> </a:t>
            </a:r>
            <a:r>
              <a:rPr lang="es-ES" dirty="0"/>
              <a:t>especialista en trastornos de </a:t>
            </a:r>
            <a:r>
              <a:rPr lang="es-ES" dirty="0" smtClean="0"/>
              <a:t>la conducta </a:t>
            </a:r>
            <a:r>
              <a:rPr lang="es-ES" dirty="0" smtClean="0"/>
              <a:t>alimentaria ya sea </a:t>
            </a:r>
            <a:r>
              <a:rPr lang="es-ES" dirty="0"/>
              <a:t>médico, </a:t>
            </a:r>
            <a:r>
              <a:rPr lang="es-ES" dirty="0" smtClean="0"/>
              <a:t>psicólogo </a:t>
            </a:r>
            <a:r>
              <a:rPr lang="es-ES" dirty="0"/>
              <a:t>o </a:t>
            </a:r>
            <a:r>
              <a:rPr lang="es-ES" dirty="0" smtClean="0"/>
              <a:t>nutricionista.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88996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Si mi hijo no está </a:t>
            </a:r>
            <a:r>
              <a:rPr lang="es-ES" dirty="0" smtClean="0"/>
              <a:t>desnutrido, </a:t>
            </a:r>
            <a:r>
              <a:rPr lang="es-ES" dirty="0"/>
              <a:t>está </a:t>
            </a:r>
            <a:r>
              <a:rPr lang="es-ES" dirty="0" smtClean="0"/>
              <a:t>bien!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773713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Es un gran error pensar que una persona con un trastorno </a:t>
            </a:r>
            <a:r>
              <a:rPr lang="es-ES" dirty="0" smtClean="0"/>
              <a:t>de la conducta alimentaria </a:t>
            </a:r>
            <a:r>
              <a:rPr lang="es-ES" dirty="0"/>
              <a:t>debe tener bajo peso. De hecho, </a:t>
            </a:r>
            <a:r>
              <a:rPr lang="es-ES" dirty="0" smtClean="0"/>
              <a:t>el peso es solo uno de los factores que identifican los TCA. No </a:t>
            </a:r>
            <a:r>
              <a:rPr lang="es-ES" dirty="0"/>
              <a:t>es posible saber si alguien tiene un </a:t>
            </a:r>
            <a:r>
              <a:rPr lang="es-ES" dirty="0" smtClean="0"/>
              <a:t>trastorno de la conducta alimentaria </a:t>
            </a:r>
            <a:r>
              <a:rPr lang="es-ES" dirty="0" smtClean="0"/>
              <a:t>con </a:t>
            </a:r>
            <a:r>
              <a:rPr lang="es-ES" dirty="0"/>
              <a:t>solo </a:t>
            </a:r>
            <a:r>
              <a:rPr lang="es-ES" dirty="0" smtClean="0"/>
              <a:t>mirarlo!</a:t>
            </a:r>
            <a:endParaRPr lang="es-ES" dirty="0" smtClean="0"/>
          </a:p>
          <a:p>
            <a:r>
              <a:rPr lang="es-ES" dirty="0" smtClean="0"/>
              <a:t>Desafortunadamente</a:t>
            </a:r>
            <a:r>
              <a:rPr lang="es-ES" dirty="0"/>
              <a:t>, este concepto erróneo </a:t>
            </a:r>
            <a:r>
              <a:rPr lang="es-ES" dirty="0" smtClean="0"/>
              <a:t>sobre es </a:t>
            </a:r>
            <a:r>
              <a:rPr lang="es-ES" dirty="0"/>
              <a:t>a menudo una gran barrera para </a:t>
            </a:r>
            <a:r>
              <a:rPr lang="es-ES" dirty="0" smtClean="0"/>
              <a:t>recibir el </a:t>
            </a:r>
            <a:r>
              <a:rPr lang="es-ES" dirty="0"/>
              <a:t>tratamiento y la atención </a:t>
            </a:r>
            <a:r>
              <a:rPr lang="es-ES" dirty="0" smtClean="0"/>
              <a:t>necesarios. Para </a:t>
            </a:r>
            <a:r>
              <a:rPr lang="es-ES" dirty="0"/>
              <a:t>algunos, </a:t>
            </a:r>
            <a:r>
              <a:rPr lang="es-ES" dirty="0" smtClean="0"/>
              <a:t>la desnutrición o no tener un peso bajo </a:t>
            </a:r>
            <a:r>
              <a:rPr lang="es-ES" dirty="0" smtClean="0"/>
              <a:t>podría </a:t>
            </a:r>
            <a:r>
              <a:rPr lang="es-ES" dirty="0" smtClean="0"/>
              <a:t>llevarlos a pensar que no es</a:t>
            </a:r>
            <a:r>
              <a:rPr lang="es-ES" dirty="0" smtClean="0"/>
              <a:t>tán </a:t>
            </a:r>
            <a:r>
              <a:rPr lang="es-ES" dirty="0"/>
              <a:t>"lo suficientemente enfermos" como para necesitar </a:t>
            </a:r>
            <a:r>
              <a:rPr lang="es-ES" dirty="0" smtClean="0"/>
              <a:t>tratamiento</a:t>
            </a:r>
            <a:r>
              <a:rPr lang="es-ES" dirty="0" smtClean="0"/>
              <a:t>. </a:t>
            </a:r>
            <a:r>
              <a:rPr lang="es-ES" dirty="0"/>
              <a:t>De hecho, el bajo peso solo se presenta en un porcentaje de los TCA. </a:t>
            </a:r>
            <a:endParaRPr lang="es-ES" dirty="0" smtClean="0"/>
          </a:p>
          <a:p>
            <a:r>
              <a:rPr lang="es-ES" dirty="0"/>
              <a:t>Recordemos también que los trastornos de </a:t>
            </a:r>
            <a:r>
              <a:rPr lang="es-ES" dirty="0" smtClean="0"/>
              <a:t>la conducta alimentaria </a:t>
            </a:r>
            <a:r>
              <a:rPr lang="es-ES" dirty="0"/>
              <a:t>por naturaleza, </a:t>
            </a:r>
            <a:r>
              <a:rPr lang="es-ES" dirty="0" smtClean="0"/>
              <a:t>cambian de un tipo </a:t>
            </a:r>
            <a:r>
              <a:rPr lang="es-ES" dirty="0"/>
              <a:t>a otro. Entonces, si una persona ha aumentado de peso después de recibir tratamiento para la anorexia, eso no significa necesariamente que se </a:t>
            </a:r>
            <a:r>
              <a:rPr lang="es-ES" dirty="0" smtClean="0"/>
              <a:t>recupero, </a:t>
            </a:r>
            <a:r>
              <a:rPr lang="es-ES" dirty="0"/>
              <a:t>ya que </a:t>
            </a:r>
            <a:r>
              <a:rPr lang="es-ES" dirty="0" smtClean="0"/>
              <a:t>podría </a:t>
            </a:r>
            <a:r>
              <a:rPr lang="es-ES" dirty="0"/>
              <a:t>estar luchando con otros síntomas fuera de la restricción. </a:t>
            </a:r>
            <a:endParaRPr lang="es-ES" dirty="0" smtClean="0"/>
          </a:p>
          <a:p>
            <a:r>
              <a:rPr lang="es-ES" dirty="0" smtClean="0"/>
              <a:t>También </a:t>
            </a:r>
            <a:r>
              <a:rPr lang="es-ES" dirty="0"/>
              <a:t>es tan importante observar los síntomas emocionales que pueden ser preocupantes, como la depresión y la ansiedad, que a menudo </a:t>
            </a:r>
            <a:r>
              <a:rPr lang="es-ES" dirty="0" smtClean="0"/>
              <a:t>acompañan el </a:t>
            </a:r>
            <a:r>
              <a:rPr lang="es-ES" dirty="0"/>
              <a:t>diagnóstico </a:t>
            </a:r>
            <a:r>
              <a:rPr lang="es-ES" dirty="0" smtClean="0"/>
              <a:t>de </a:t>
            </a:r>
            <a:r>
              <a:rPr lang="es-ES" dirty="0" smtClean="0"/>
              <a:t>trastorno de la conducta alimentaria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38662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774" y="503337"/>
            <a:ext cx="10178322" cy="1492132"/>
          </a:xfrm>
        </p:spPr>
        <p:txBody>
          <a:bodyPr>
            <a:normAutofit/>
          </a:bodyPr>
          <a:lstStyle/>
          <a:p>
            <a:r>
              <a:rPr lang="es-ES" dirty="0"/>
              <a:t>MI </a:t>
            </a:r>
            <a:r>
              <a:rPr lang="es-ES" dirty="0" err="1" smtClean="0"/>
              <a:t>HIJa</a:t>
            </a:r>
            <a:r>
              <a:rPr lang="es-ES" dirty="0" smtClean="0"/>
              <a:t> </a:t>
            </a:r>
            <a:r>
              <a:rPr lang="es-ES" dirty="0" smtClean="0"/>
              <a:t>ESTÁ </a:t>
            </a:r>
            <a:r>
              <a:rPr lang="es-ES" dirty="0" err="1" smtClean="0"/>
              <a:t>RECUPERAda</a:t>
            </a:r>
            <a:r>
              <a:rPr lang="es-ES" dirty="0" smtClean="0"/>
              <a:t> </a:t>
            </a:r>
            <a:r>
              <a:rPr lang="es-ES" dirty="0"/>
              <a:t>UNA VEZ QUE HA GANADO PESO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En la anorexia nerviosa, uno de los primeros pasos de la recuperación es la restauración del </a:t>
            </a:r>
            <a:r>
              <a:rPr lang="es-ES" dirty="0" smtClean="0"/>
              <a:t>peso ya que como en todo tratamiento el riego medico sebe ser tratado primero.</a:t>
            </a:r>
          </a:p>
          <a:p>
            <a:r>
              <a:rPr lang="es-ES" dirty="0" smtClean="0"/>
              <a:t>La restauración del peso</a:t>
            </a:r>
            <a:r>
              <a:rPr lang="es-ES" dirty="0" smtClean="0"/>
              <a:t> </a:t>
            </a:r>
            <a:r>
              <a:rPr lang="es-ES" dirty="0"/>
              <a:t>marca el comienzo de sesiones de terapia </a:t>
            </a:r>
            <a:r>
              <a:rPr lang="es-ES" dirty="0" smtClean="0"/>
              <a:t>psicológica más </a:t>
            </a:r>
            <a:r>
              <a:rPr lang="es-ES" dirty="0"/>
              <a:t>productivas para </a:t>
            </a:r>
            <a:r>
              <a:rPr lang="es-ES" dirty="0" smtClean="0"/>
              <a:t>tu hija o hijo, y es después </a:t>
            </a:r>
            <a:r>
              <a:rPr lang="es-ES" dirty="0"/>
              <a:t>de este paso que ocurre la mayor parte del </a:t>
            </a:r>
            <a:r>
              <a:rPr lang="es-ES" dirty="0" smtClean="0"/>
              <a:t>trabajo necesario para lograr </a:t>
            </a:r>
            <a:r>
              <a:rPr lang="es-ES" dirty="0"/>
              <a:t>la recuperación.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tratamiento psicológico </a:t>
            </a:r>
            <a:r>
              <a:rPr lang="es-ES" dirty="0" smtClean="0"/>
              <a:t>explora los </a:t>
            </a:r>
            <a:r>
              <a:rPr lang="es-ES" dirty="0"/>
              <a:t>problemas emocionales que </a:t>
            </a:r>
            <a:r>
              <a:rPr lang="es-ES" dirty="0" smtClean="0"/>
              <a:t>llevaron tu hijo a </a:t>
            </a:r>
            <a:r>
              <a:rPr lang="es-ES" dirty="0"/>
              <a:t>recurrir </a:t>
            </a:r>
            <a:r>
              <a:rPr lang="es-ES" dirty="0" smtClean="0"/>
              <a:t>al uso de síntomas o </a:t>
            </a:r>
            <a:r>
              <a:rPr lang="es-ES" dirty="0"/>
              <a:t>comportamientos de trastornos </a:t>
            </a:r>
            <a:r>
              <a:rPr lang="es-ES" dirty="0" smtClean="0"/>
              <a:t>de la conducta alimentaria y aprender nuevas formas de manejar sus emociones y comunicar sus necesidades de forma efectiva.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737994" cy="345796"/>
          </a:xfrm>
        </p:spPr>
        <p:txBody>
          <a:bodyPr/>
          <a:lstStyle/>
          <a:p>
            <a:r>
              <a:rPr lang="en-US" dirty="0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964" y="684766"/>
            <a:ext cx="10178322" cy="1492132"/>
          </a:xfrm>
        </p:spPr>
        <p:txBody>
          <a:bodyPr>
            <a:normAutofit/>
          </a:bodyPr>
          <a:lstStyle/>
          <a:p>
            <a:r>
              <a:rPr lang="es-ES_tradnl" dirty="0" smtClean="0"/>
              <a:t>La </a:t>
            </a:r>
            <a:r>
              <a:rPr lang="es-ES_tradnl" dirty="0"/>
              <a:t>purga es el </a:t>
            </a:r>
            <a:r>
              <a:rPr lang="es-ES_tradnl" dirty="0" smtClean="0"/>
              <a:t>vómito </a:t>
            </a:r>
            <a:r>
              <a:rPr lang="es-ES_tradnl" dirty="0" smtClean="0"/>
              <a:t>auto-inducido solamente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55408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Aunque un método de purga es a través </a:t>
            </a:r>
            <a:r>
              <a:rPr lang="es-ES" dirty="0" smtClean="0"/>
              <a:t>del </a:t>
            </a:r>
            <a:r>
              <a:rPr lang="es-ES" dirty="0"/>
              <a:t>vómitos </a:t>
            </a:r>
            <a:r>
              <a:rPr lang="es-ES" dirty="0" smtClean="0"/>
              <a:t>auto inducido, </a:t>
            </a:r>
            <a:r>
              <a:rPr lang="es-ES" dirty="0"/>
              <a:t>este no es el único </a:t>
            </a:r>
            <a:r>
              <a:rPr lang="es-ES" dirty="0" smtClean="0"/>
              <a:t>tipo de método para purgar calorías.</a:t>
            </a:r>
          </a:p>
          <a:p>
            <a:r>
              <a:rPr lang="es-ES" dirty="0" smtClean="0"/>
              <a:t>En los TCA es co</a:t>
            </a:r>
            <a:r>
              <a:rPr lang="es-ES" dirty="0" smtClean="0"/>
              <a:t>mún </a:t>
            </a:r>
            <a:r>
              <a:rPr lang="es-ES" dirty="0"/>
              <a:t>que las personas usen más de un </a:t>
            </a:r>
            <a:r>
              <a:rPr lang="es-ES" dirty="0" smtClean="0"/>
              <a:t>método</a:t>
            </a:r>
            <a:r>
              <a:rPr lang="es-ES" dirty="0"/>
              <a:t> </a:t>
            </a:r>
            <a:r>
              <a:rPr lang="es-ES" dirty="0" smtClean="0"/>
              <a:t>de purga para regular su peso y estados emocionales.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purga incluye varios métodos para eliminar o compensar los alimentos que se consumieron. </a:t>
            </a:r>
            <a:r>
              <a:rPr lang="es-ES" dirty="0" smtClean="0"/>
              <a:t> A </a:t>
            </a:r>
            <a:r>
              <a:rPr lang="es-ES" dirty="0"/>
              <a:t>menudo se utiliza como una forma de regular o evitar emociones angustiantes.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salud física </a:t>
            </a:r>
            <a:r>
              <a:rPr lang="es-ES" dirty="0" smtClean="0"/>
              <a:t>se pone en riesgo </a:t>
            </a:r>
            <a:r>
              <a:rPr lang="es-ES" dirty="0"/>
              <a:t>debido a los desequilibrios </a:t>
            </a:r>
            <a:r>
              <a:rPr lang="es-ES" dirty="0" smtClean="0"/>
              <a:t>de electrolíticos que se da como resultado de la purga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Algunos </a:t>
            </a:r>
            <a:r>
              <a:rPr lang="es-ES" dirty="0"/>
              <a:t>tipos de purga incluyen el uso excesivo de laxantes o diuréticos, y períodos extremos o prolongados de ejercicio, </a:t>
            </a:r>
            <a:r>
              <a:rPr lang="es-ES" dirty="0" smtClean="0"/>
              <a:t>incluso el uso de </a:t>
            </a:r>
            <a:r>
              <a:rPr lang="es-ES" dirty="0"/>
              <a:t>enemas. </a:t>
            </a:r>
            <a:endParaRPr lang="es-ES" dirty="0" smtClean="0"/>
          </a:p>
          <a:p>
            <a:r>
              <a:rPr lang="es-ES" dirty="0" smtClean="0"/>
              <a:t>Otros </a:t>
            </a:r>
            <a:r>
              <a:rPr lang="es-ES" dirty="0"/>
              <a:t>comportamientos compensatorios incluyen el ayuno o el abuso de la insulina en personas con diabetes (</a:t>
            </a:r>
            <a:r>
              <a:rPr lang="es-ES" dirty="0" err="1"/>
              <a:t>diabulimia</a:t>
            </a:r>
            <a:r>
              <a:rPr lang="es-ES" dirty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92457"/>
            <a:ext cx="3771550" cy="345796"/>
          </a:xfrm>
        </p:spPr>
        <p:txBody>
          <a:bodyPr/>
          <a:lstStyle/>
          <a:p>
            <a:r>
              <a:rPr lang="en-US" dirty="0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Mi hijo debe saber por qué tiene un trastorno </a:t>
            </a:r>
            <a:r>
              <a:rPr lang="es-ES" dirty="0" smtClean="0"/>
              <a:t>de la conducta alimentaria </a:t>
            </a:r>
            <a:r>
              <a:rPr lang="es-ES" dirty="0"/>
              <a:t>para poder </a:t>
            </a:r>
            <a:r>
              <a:rPr lang="es-ES" dirty="0" smtClean="0"/>
              <a:t>recuperarse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143" y="2914952"/>
            <a:ext cx="10268857" cy="3400068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Como se mencionó anteriormente, la autoconciencia suele estar limitada en </a:t>
            </a:r>
            <a:r>
              <a:rPr lang="es-ES" dirty="0" smtClean="0"/>
              <a:t>las personas que padecen trastornos </a:t>
            </a:r>
            <a:r>
              <a:rPr lang="es-ES" dirty="0"/>
              <a:t>de la </a:t>
            </a:r>
            <a:r>
              <a:rPr lang="es-ES" dirty="0" smtClean="0"/>
              <a:t>conducta alimentaria.  Además</a:t>
            </a:r>
            <a:r>
              <a:rPr lang="es-ES" dirty="0"/>
              <a:t>, recordemos que los trastornos de la </a:t>
            </a:r>
            <a:r>
              <a:rPr lang="es-ES" dirty="0" smtClean="0"/>
              <a:t>conducta alimentaria </a:t>
            </a:r>
            <a:r>
              <a:rPr lang="es-ES" dirty="0"/>
              <a:t>no son el producto de </a:t>
            </a:r>
            <a:r>
              <a:rPr lang="es-ES" dirty="0" smtClean="0"/>
              <a:t>un solo factor por </a:t>
            </a:r>
            <a:r>
              <a:rPr lang="es-ES" dirty="0"/>
              <a:t>eso su etiología es compleja. </a:t>
            </a:r>
            <a:r>
              <a:rPr lang="es-ES" dirty="0" smtClean="0"/>
              <a:t> A menudo, </a:t>
            </a:r>
            <a:r>
              <a:rPr lang="es-ES" dirty="0"/>
              <a:t>no es posible señalar la causa exacta de un </a:t>
            </a:r>
            <a:r>
              <a:rPr lang="es-ES" dirty="0" smtClean="0"/>
              <a:t>TCA con </a:t>
            </a:r>
            <a:r>
              <a:rPr lang="es-ES" dirty="0"/>
              <a:t>total certeza.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investigación más reciente no apoya que la comprensión de la causa de un </a:t>
            </a:r>
            <a:r>
              <a:rPr lang="es-ES" dirty="0" smtClean="0"/>
              <a:t>trastorno de la conducta alimentaria </a:t>
            </a:r>
            <a:r>
              <a:rPr lang="es-ES" dirty="0"/>
              <a:t>esté relacionada con la recuperación. </a:t>
            </a:r>
            <a:r>
              <a:rPr lang="es-ES" dirty="0" smtClean="0"/>
              <a:t>Existen muchos </a:t>
            </a:r>
            <a:r>
              <a:rPr lang="es-ES" dirty="0"/>
              <a:t>otros factores que </a:t>
            </a:r>
            <a:r>
              <a:rPr lang="es-ES" dirty="0" smtClean="0"/>
              <a:t>llevan a la reocupación, por ejemplo un ambiente de cuidado </a:t>
            </a:r>
            <a:r>
              <a:rPr lang="es-ES" dirty="0"/>
              <a:t>y </a:t>
            </a:r>
            <a:r>
              <a:rPr lang="es-ES" dirty="0" smtClean="0"/>
              <a:t>apoyo familiar y social lo que </a:t>
            </a:r>
            <a:r>
              <a:rPr lang="es-ES" dirty="0"/>
              <a:t>puede sentar las bases para que </a:t>
            </a:r>
            <a:r>
              <a:rPr lang="es-ES" dirty="0" smtClean="0"/>
              <a:t>tu </a:t>
            </a:r>
            <a:r>
              <a:rPr lang="es-ES" dirty="0"/>
              <a:t>hijo se incorpore a la recuperación</a:t>
            </a:r>
            <a:r>
              <a:rPr lang="es-ES" dirty="0" smtClean="0"/>
              <a:t>.</a:t>
            </a:r>
          </a:p>
          <a:p>
            <a:r>
              <a:rPr lang="es-ES" dirty="0" smtClean="0"/>
              <a:t>Restauración </a:t>
            </a:r>
            <a:r>
              <a:rPr lang="es-ES" dirty="0"/>
              <a:t>de peso, como es la primera prioridad en el tratamiento que luego prepara el escenario para una exploración más profunda de la multitud de factores que contribuyeron al desarrollo del </a:t>
            </a:r>
            <a:r>
              <a:rPr lang="es-ES" dirty="0" smtClean="0"/>
              <a:t>trastorno de la conducta alimentaria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763161" cy="345796"/>
          </a:xfrm>
        </p:spPr>
        <p:txBody>
          <a:bodyPr/>
          <a:lstStyle/>
          <a:p>
            <a:r>
              <a:rPr lang="en-US" dirty="0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7" y="696860"/>
            <a:ext cx="10686323" cy="1891521"/>
          </a:xfrm>
        </p:spPr>
        <p:txBody>
          <a:bodyPr>
            <a:normAutofit fontScale="90000"/>
          </a:bodyPr>
          <a:lstStyle/>
          <a:p>
            <a:r>
              <a:rPr lang="es-ES" dirty="0"/>
              <a:t>Los trastornos </a:t>
            </a:r>
            <a:r>
              <a:rPr lang="es-ES" dirty="0" smtClean="0"/>
              <a:t>de la conducta alimentaria </a:t>
            </a:r>
            <a:r>
              <a:rPr lang="es-ES" dirty="0"/>
              <a:t>son una "cosa de chicas".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Este es uno de los mitos más grandes que escuchamos a menudo sobre los trastornos de </a:t>
            </a:r>
            <a:r>
              <a:rPr lang="es-ES" dirty="0" smtClean="0"/>
              <a:t>la conducta alimentaria. </a:t>
            </a:r>
            <a:r>
              <a:rPr lang="es-ES" dirty="0" smtClean="0"/>
              <a:t>La </a:t>
            </a:r>
            <a:r>
              <a:rPr lang="es-ES" dirty="0"/>
              <a:t>investigación más reciente indica que solo en los Estados Unidos, los </a:t>
            </a:r>
            <a:r>
              <a:rPr lang="es-ES" dirty="0" smtClean="0"/>
              <a:t>trastornos de la conducta alimentaria </a:t>
            </a:r>
            <a:r>
              <a:rPr lang="es-ES" dirty="0" smtClean="0"/>
              <a:t>afectan </a:t>
            </a:r>
            <a:r>
              <a:rPr lang="es-ES" dirty="0"/>
              <a:t>a 10 millones de hombres en algún momento de sus vidas. </a:t>
            </a:r>
            <a:endParaRPr lang="es-ES" dirty="0" smtClean="0"/>
          </a:p>
          <a:p>
            <a:r>
              <a:rPr lang="es-ES" dirty="0" smtClean="0"/>
              <a:t>De </a:t>
            </a:r>
            <a:r>
              <a:rPr lang="es-ES" dirty="0"/>
              <a:t>hecho, los </a:t>
            </a:r>
            <a:r>
              <a:rPr lang="es-ES" dirty="0" smtClean="0"/>
              <a:t>trastornos de la conducta alimentaria </a:t>
            </a:r>
            <a:r>
              <a:rPr lang="es-ES" dirty="0"/>
              <a:t>no discriminan por edad, género, estatus socioeconómico, forma o tamaño, orientación sexual, razas o etnias. </a:t>
            </a:r>
            <a:r>
              <a:rPr lang="es-ES" dirty="0" smtClean="0"/>
              <a:t> A </a:t>
            </a:r>
            <a:r>
              <a:rPr lang="es-ES" dirty="0"/>
              <a:t>pesar de que los hombres homosexuales, bisexuales y </a:t>
            </a:r>
            <a:r>
              <a:rPr lang="es-ES" dirty="0" err="1" smtClean="0"/>
              <a:t>transgénero</a:t>
            </a:r>
            <a:r>
              <a:rPr lang="es-ES" dirty="0" smtClean="0"/>
              <a:t> </a:t>
            </a:r>
            <a:r>
              <a:rPr lang="es-ES" dirty="0"/>
              <a:t>tienen más probabilidades de desarrollar un trastorno alimentario que los hombres heterosexuales, la gran mayoría de los hombres que padecen un </a:t>
            </a:r>
            <a:r>
              <a:rPr lang="es-ES" dirty="0" smtClean="0"/>
              <a:t>TCA son </a:t>
            </a:r>
            <a:r>
              <a:rPr lang="es-ES" dirty="0"/>
              <a:t>heterosexuales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Según </a:t>
            </a:r>
            <a:r>
              <a:rPr lang="es-ES" dirty="0" smtClean="0"/>
              <a:t>estudios </a:t>
            </a:r>
            <a:r>
              <a:rPr lang="es-ES" dirty="0"/>
              <a:t>más recientes, la cantidad de hombres que buscan tratamiento para trastornos de </a:t>
            </a:r>
            <a:r>
              <a:rPr lang="es-ES" dirty="0" smtClean="0"/>
              <a:t>la conducta alimentaria </a:t>
            </a:r>
            <a:r>
              <a:rPr lang="es-ES" dirty="0"/>
              <a:t>está creciendo. Algunas diferencias en los síntomas comunes pueden ocurrir, como </a:t>
            </a:r>
            <a:r>
              <a:rPr lang="es-ES" dirty="0" smtClean="0"/>
              <a:t>es el </a:t>
            </a:r>
            <a:r>
              <a:rPr lang="es-ES" dirty="0"/>
              <a:t>deseo </a:t>
            </a:r>
            <a:r>
              <a:rPr lang="es-ES" dirty="0" smtClean="0"/>
              <a:t>de tener una </a:t>
            </a:r>
            <a:r>
              <a:rPr lang="es-ES" dirty="0"/>
              <a:t>masa muscular </a:t>
            </a:r>
            <a:r>
              <a:rPr lang="es-ES" dirty="0" smtClean="0"/>
              <a:t>alta en </a:t>
            </a:r>
            <a:r>
              <a:rPr lang="es-ES" dirty="0"/>
              <a:t>los hombres, en comparación con el impulso por la delgadez en las mujeres, pero el mecanismo subyacente del trastorno </a:t>
            </a:r>
            <a:r>
              <a:rPr lang="es-ES" dirty="0" smtClean="0"/>
              <a:t>de la conducta alimentaria </a:t>
            </a:r>
            <a:r>
              <a:rPr lang="es-ES" dirty="0"/>
              <a:t>tiende a ser el mismo en todos los géneros.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788328" cy="345796"/>
          </a:xfrm>
        </p:spPr>
        <p:txBody>
          <a:bodyPr/>
          <a:lstStyle/>
          <a:p>
            <a:r>
              <a:rPr lang="en-US" dirty="0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Mi hijo no puede tener un </a:t>
            </a:r>
            <a:r>
              <a:rPr lang="es-ES_tradnl" dirty="0" smtClean="0"/>
              <a:t>trastorno de la conducta alimentaria, </a:t>
            </a:r>
            <a:r>
              <a:rPr lang="es-ES_tradnl" dirty="0"/>
              <a:t>son demasiado </a:t>
            </a:r>
            <a:r>
              <a:rPr lang="es-ES_tradnl" dirty="0" smtClean="0"/>
              <a:t>jóvenes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660954"/>
            <a:ext cx="10178322" cy="3593591"/>
          </a:xfrm>
        </p:spPr>
        <p:txBody>
          <a:bodyPr>
            <a:normAutofit/>
          </a:bodyPr>
          <a:lstStyle/>
          <a:p>
            <a:r>
              <a:rPr lang="es-ES" dirty="0"/>
              <a:t>Como se mencionó anteriormente, los trastornos de </a:t>
            </a:r>
            <a:r>
              <a:rPr lang="es-ES" dirty="0" smtClean="0"/>
              <a:t>la conducta alimentaria </a:t>
            </a:r>
            <a:r>
              <a:rPr lang="es-ES" dirty="0"/>
              <a:t>no discriminan en la edad. Desafortunadamente, esto significa que pueden desarrollarse o reaparecer en cualquier momento de la </a:t>
            </a:r>
            <a:r>
              <a:rPr lang="es-ES" dirty="0" smtClean="0"/>
              <a:t>vida.</a:t>
            </a:r>
          </a:p>
          <a:p>
            <a:r>
              <a:rPr lang="es-ES" dirty="0" smtClean="0"/>
              <a:t>N</a:t>
            </a:r>
            <a:r>
              <a:rPr lang="es-ES" dirty="0" smtClean="0"/>
              <a:t>iños</a:t>
            </a:r>
            <a:r>
              <a:rPr lang="es-ES" dirty="0"/>
              <a:t>, algunos de apenas cinco o seis años, están siendo diagnosticados con trastornos de </a:t>
            </a:r>
            <a:r>
              <a:rPr lang="es-ES" dirty="0" smtClean="0"/>
              <a:t>la conducta alimentaria. </a:t>
            </a:r>
            <a:r>
              <a:rPr lang="es-ES" dirty="0"/>
              <a:t>Esto se debe probablemente a la creciente comprensión y conciencia de los </a:t>
            </a:r>
            <a:r>
              <a:rPr lang="es-ES" dirty="0" smtClean="0"/>
              <a:t>TCA en </a:t>
            </a:r>
            <a:r>
              <a:rPr lang="es-ES" dirty="0"/>
              <a:t>todas las profesiones. </a:t>
            </a:r>
            <a:endParaRPr lang="es-ES" dirty="0" smtClean="0"/>
          </a:p>
          <a:p>
            <a:r>
              <a:rPr lang="es-ES" dirty="0" smtClean="0"/>
              <a:t>Es </a:t>
            </a:r>
            <a:r>
              <a:rPr lang="es-ES" dirty="0"/>
              <a:t>importante tener en cuenta que muchas personas que han sufrido trastornos de </a:t>
            </a:r>
            <a:r>
              <a:rPr lang="es-ES" dirty="0" smtClean="0"/>
              <a:t>la conducta alimentaria </a:t>
            </a:r>
            <a:r>
              <a:rPr lang="es-ES" dirty="0"/>
              <a:t>informan que </a:t>
            </a:r>
            <a:r>
              <a:rPr lang="es-ES" dirty="0" smtClean="0"/>
              <a:t>experimentaron </a:t>
            </a:r>
            <a:r>
              <a:rPr lang="es-ES" dirty="0"/>
              <a:t>síntomas mucho antes de lo que </a:t>
            </a:r>
            <a:r>
              <a:rPr lang="es-ES" dirty="0" smtClean="0"/>
              <a:t>alguien </a:t>
            </a:r>
            <a:r>
              <a:rPr lang="es-ES" dirty="0"/>
              <a:t>pudo notar.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729606" cy="345796"/>
          </a:xfrm>
        </p:spPr>
        <p:txBody>
          <a:bodyPr/>
          <a:lstStyle/>
          <a:p>
            <a:r>
              <a:rPr lang="en-US" dirty="0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¿De qué se tratan los trastornos de la alimentación?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38630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	</a:t>
            </a:r>
            <a:r>
              <a:rPr lang="es-ES_tradnl" dirty="0" smtClean="0"/>
              <a:t>Aquí te presentamos </a:t>
            </a:r>
            <a:r>
              <a:rPr lang="es-ES_tradnl" dirty="0"/>
              <a:t>20 mitos comunes sobre los trastornos de </a:t>
            </a:r>
            <a:r>
              <a:rPr lang="es-ES_tradnl" dirty="0" smtClean="0"/>
              <a:t>la conducta alimentaria </a:t>
            </a:r>
            <a:r>
              <a:rPr lang="es-ES_tradnl" dirty="0"/>
              <a:t>y los hechos que los </a:t>
            </a:r>
            <a:r>
              <a:rPr lang="es-ES_tradnl" dirty="0" smtClean="0"/>
              <a:t>refutan. </a:t>
            </a:r>
          </a:p>
          <a:p>
            <a:pPr marL="0" indent="0">
              <a:buNone/>
            </a:pPr>
            <a:r>
              <a:rPr lang="es-ES_tradnl" dirty="0" smtClean="0"/>
              <a:t>	Muchas veces, los individuos con trastornos de la conducta alimentaria pueden ser infra diagnosticados o mal diagnosticados. Sus síntomas pueden ser </a:t>
            </a:r>
            <a:r>
              <a:rPr lang="es-ES_tradnl" dirty="0"/>
              <a:t>pasados </a:t>
            </a:r>
            <a:r>
              <a:rPr lang="es-ES_tradnl" dirty="0" smtClean="0"/>
              <a:t>por </a:t>
            </a:r>
            <a:r>
              <a:rPr lang="es-ES_tradnl" dirty="0" smtClean="0"/>
              <a:t>alto lo que lleva a que no reciban un </a:t>
            </a:r>
            <a:r>
              <a:rPr lang="es-ES_tradnl" dirty="0"/>
              <a:t>tratamiento </a:t>
            </a:r>
            <a:r>
              <a:rPr lang="es-ES_tradnl" dirty="0" smtClean="0"/>
              <a:t>adecuado debido </a:t>
            </a:r>
            <a:r>
              <a:rPr lang="es-ES_tradnl" dirty="0"/>
              <a:t>a </a:t>
            </a:r>
            <a:r>
              <a:rPr lang="es-ES_tradnl" dirty="0" smtClean="0"/>
              <a:t>estas razones.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El </a:t>
            </a:r>
            <a:r>
              <a:rPr lang="es-ES_tradnl" dirty="0" err="1"/>
              <a:t>Food</a:t>
            </a:r>
            <a:r>
              <a:rPr lang="es-ES_tradnl" dirty="0"/>
              <a:t> and </a:t>
            </a:r>
            <a:r>
              <a:rPr lang="es-ES_tradnl" dirty="0" err="1"/>
              <a:t>Mood</a:t>
            </a:r>
            <a:r>
              <a:rPr lang="es-ES_tradnl" dirty="0"/>
              <a:t> </a:t>
            </a:r>
            <a:r>
              <a:rPr lang="es-ES_tradnl" dirty="0" err="1"/>
              <a:t>Institute</a:t>
            </a:r>
            <a:r>
              <a:rPr lang="es-ES_tradnl" dirty="0"/>
              <a:t> se esfuerza por educar e informar a las personas y a </a:t>
            </a:r>
            <a:r>
              <a:rPr lang="es-ES_tradnl" dirty="0" smtClean="0"/>
              <a:t>sus </a:t>
            </a:r>
            <a:r>
              <a:rPr lang="es-ES_tradnl" dirty="0" smtClean="0"/>
              <a:t>seres </a:t>
            </a:r>
            <a:r>
              <a:rPr lang="es-ES_tradnl" dirty="0"/>
              <a:t>queridos, para que puedan </a:t>
            </a:r>
            <a:r>
              <a:rPr lang="es-ES_tradnl" dirty="0" smtClean="0"/>
              <a:t>desafiar los mitos </a:t>
            </a:r>
            <a:r>
              <a:rPr lang="es-ES_tradnl" dirty="0" smtClean="0"/>
              <a:t>de los trastornos de la conducta </a:t>
            </a:r>
            <a:r>
              <a:rPr lang="es-ES_tradnl" dirty="0" smtClean="0"/>
              <a:t>alimentaria y de esta forma las personas que los padecen puedan recibir la ayuda que necesitan.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05106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721052"/>
            <a:ext cx="10178322" cy="1492132"/>
          </a:xfrm>
        </p:spPr>
        <p:txBody>
          <a:bodyPr>
            <a:normAutofit/>
          </a:bodyPr>
          <a:lstStyle/>
          <a:p>
            <a:r>
              <a:rPr lang="es-ES" dirty="0"/>
              <a:t>una vez que mi </a:t>
            </a:r>
            <a:r>
              <a:rPr lang="es-ES" dirty="0" smtClean="0"/>
              <a:t>hija </a:t>
            </a:r>
            <a:r>
              <a:rPr lang="es-ES" dirty="0"/>
              <a:t>crezca, lo </a:t>
            </a:r>
            <a:r>
              <a:rPr lang="es-ES" dirty="0" smtClean="0"/>
              <a:t>superará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583" y="2330462"/>
            <a:ext cx="10178322" cy="3378490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Es extremadamente raro y casi imposible para las personas lograr </a:t>
            </a:r>
            <a:r>
              <a:rPr lang="es-ES" dirty="0" smtClean="0"/>
              <a:t>recuperarse sin </a:t>
            </a:r>
            <a:r>
              <a:rPr lang="es-ES" dirty="0"/>
              <a:t>el tratamiento adecuado</a:t>
            </a:r>
            <a:r>
              <a:rPr lang="es-ES" dirty="0" smtClean="0"/>
              <a:t>.</a:t>
            </a:r>
          </a:p>
          <a:p>
            <a:r>
              <a:rPr lang="es-ES" dirty="0" smtClean="0"/>
              <a:t>Los trastornos de la conducta alimentaria </a:t>
            </a:r>
            <a:r>
              <a:rPr lang="es-ES" dirty="0"/>
              <a:t>pueden pasar un largo período de tiempo desapercibidos</a:t>
            </a:r>
            <a:r>
              <a:rPr lang="es-ES" dirty="0" smtClean="0"/>
              <a:t>., y el uso de síntomas y comportamientos de TCA </a:t>
            </a:r>
            <a:r>
              <a:rPr lang="es-ES" dirty="0"/>
              <a:t>pueden continuar desde la infancia hasta la edad adulta cuando no se tratan. </a:t>
            </a:r>
            <a:endParaRPr lang="es-ES" dirty="0" smtClean="0"/>
          </a:p>
          <a:p>
            <a:r>
              <a:rPr lang="es-ES" dirty="0" smtClean="0"/>
              <a:t>Es </a:t>
            </a:r>
            <a:r>
              <a:rPr lang="es-ES" dirty="0"/>
              <a:t>importante recordar que la recuperación también es un </a:t>
            </a:r>
            <a:r>
              <a:rPr lang="es-ES" dirty="0" smtClean="0"/>
              <a:t>camino largo </a:t>
            </a:r>
            <a:r>
              <a:rPr lang="es-ES" dirty="0"/>
              <a:t>y no un </a:t>
            </a:r>
            <a:r>
              <a:rPr lang="es-ES" dirty="0" smtClean="0"/>
              <a:t>camino </a:t>
            </a:r>
            <a:r>
              <a:rPr lang="es-ES" dirty="0"/>
              <a:t>perfecto. La recuperación lleva tiempo y no va en línea recta. Es más bien una línea ondulada con muchos cambios y </a:t>
            </a:r>
            <a:r>
              <a:rPr lang="es-ES" dirty="0" smtClean="0"/>
              <a:t>giros, altos y bajos.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/>
              <a:t>El tratamiento adecuado con especialistas en trastornos de la </a:t>
            </a:r>
            <a:r>
              <a:rPr lang="es-ES" dirty="0" smtClean="0"/>
              <a:t>conducta alimentaria </a:t>
            </a:r>
            <a:r>
              <a:rPr lang="es-ES" dirty="0"/>
              <a:t>es invaluable para crear un camino más sólido de recuperación.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905774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mi hijo no tiene atracones </a:t>
            </a:r>
            <a:r>
              <a:rPr lang="es-ES" dirty="0" smtClean="0"/>
              <a:t>de comida porque </a:t>
            </a:r>
            <a:r>
              <a:rPr lang="es-ES" dirty="0"/>
              <a:t>todos </a:t>
            </a:r>
            <a:r>
              <a:rPr lang="es-ES" dirty="0" smtClean="0"/>
              <a:t>comemos </a:t>
            </a:r>
            <a:r>
              <a:rPr lang="es-ES" dirty="0"/>
              <a:t>demasiado a veces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868" y="2505698"/>
            <a:ext cx="10178322" cy="2962656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El trastorno por </a:t>
            </a:r>
            <a:r>
              <a:rPr lang="es-ES" dirty="0" smtClean="0"/>
              <a:t>atracón afecta </a:t>
            </a:r>
            <a:r>
              <a:rPr lang="es-ES" dirty="0"/>
              <a:t>al 3,5% de las mujeres, al 2% de los hombres y hasta al 1,6% de los adolescentes. Es una </a:t>
            </a:r>
            <a:r>
              <a:rPr lang="es-ES" dirty="0" smtClean="0"/>
              <a:t>condición </a:t>
            </a:r>
            <a:r>
              <a:rPr lang="es-ES" dirty="0"/>
              <a:t>grave que va más allá del caso ocasional de engullirse </a:t>
            </a:r>
            <a:r>
              <a:rPr lang="es-ES" dirty="0" smtClean="0"/>
              <a:t>comida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atracón está </a:t>
            </a:r>
            <a:r>
              <a:rPr lang="es-ES" dirty="0" smtClean="0"/>
              <a:t>marcado por </a:t>
            </a:r>
            <a:r>
              <a:rPr lang="es-ES" dirty="0"/>
              <a:t>episodios recurrentes, al menos una vez por semana durante tres meses, en los que </a:t>
            </a:r>
            <a:r>
              <a:rPr lang="es-ES" dirty="0" smtClean="0"/>
              <a:t>la persona come </a:t>
            </a:r>
            <a:r>
              <a:rPr lang="es-ES" dirty="0"/>
              <a:t>significativamente más alimentos en un corto espacio de tiempo que la mayoría de las personas, y </a:t>
            </a:r>
            <a:r>
              <a:rPr lang="es-ES" dirty="0" smtClean="0"/>
              <a:t>experimenta </a:t>
            </a:r>
            <a:r>
              <a:rPr lang="es-ES" dirty="0"/>
              <a:t>una sensación de pérdida de control sobre su conducta alimentaria. </a:t>
            </a:r>
            <a:endParaRPr lang="es-ES" dirty="0" smtClean="0"/>
          </a:p>
          <a:p>
            <a:r>
              <a:rPr lang="es-ES" dirty="0" smtClean="0"/>
              <a:t>Los </a:t>
            </a:r>
            <a:r>
              <a:rPr lang="es-ES" dirty="0"/>
              <a:t>episodios de atracones son seguidos por una angustia psicológica extrema junto con la vergüenza y la culpa, así como la ansiedad y la depresión. Este trastorno afecta la capacidad de la persona para funcionar y </a:t>
            </a:r>
            <a:r>
              <a:rPr lang="es-ES" dirty="0" smtClean="0"/>
              <a:t>su </a:t>
            </a:r>
            <a:r>
              <a:rPr lang="es-ES" dirty="0"/>
              <a:t>calidad de vida.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88996" cy="345796"/>
          </a:xfrm>
        </p:spPr>
        <p:txBody>
          <a:bodyPr/>
          <a:lstStyle/>
          <a:p>
            <a:r>
              <a:rPr lang="en-US" dirty="0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Como padre, no hay mucho que pueda hacer para ayudar a mi hijo a recuperarse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552096"/>
            <a:ext cx="10178322" cy="3593591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Como padre, ya </a:t>
            </a:r>
            <a:r>
              <a:rPr lang="es-ES" dirty="0" smtClean="0"/>
              <a:t>estás </a:t>
            </a:r>
            <a:r>
              <a:rPr lang="es-ES" dirty="0"/>
              <a:t>dando un gran paso al </a:t>
            </a:r>
            <a:r>
              <a:rPr lang="es-ES" dirty="0" smtClean="0"/>
              <a:t>familiarizarte </a:t>
            </a:r>
            <a:r>
              <a:rPr lang="es-ES" dirty="0"/>
              <a:t>con los mitos y </a:t>
            </a:r>
            <a:r>
              <a:rPr lang="es-ES" dirty="0" smtClean="0"/>
              <a:t>las verdades acerca de los TCA explicados </a:t>
            </a:r>
            <a:r>
              <a:rPr lang="es-ES" dirty="0"/>
              <a:t>en </a:t>
            </a:r>
            <a:r>
              <a:rPr lang="es-ES" dirty="0" smtClean="0"/>
              <a:t>esta presentación. </a:t>
            </a:r>
            <a:r>
              <a:rPr lang="es-ES" dirty="0"/>
              <a:t>De hecho, estás un paso más cerca en tu </a:t>
            </a:r>
            <a:r>
              <a:rPr lang="es-ES" dirty="0" smtClean="0"/>
              <a:t>camino </a:t>
            </a:r>
            <a:r>
              <a:rPr lang="es-ES" dirty="0"/>
              <a:t>para convertirte en un aliado de la recuperación. </a:t>
            </a:r>
            <a:endParaRPr lang="es-ES" dirty="0" smtClean="0"/>
          </a:p>
          <a:p>
            <a:r>
              <a:rPr lang="es-ES" dirty="0" smtClean="0"/>
              <a:t>Los </a:t>
            </a:r>
            <a:r>
              <a:rPr lang="es-ES" dirty="0"/>
              <a:t>padres </a:t>
            </a:r>
            <a:r>
              <a:rPr lang="es-ES" dirty="0" smtClean="0"/>
              <a:t>son importantes </a:t>
            </a:r>
            <a:r>
              <a:rPr lang="es-ES" dirty="0" smtClean="0"/>
              <a:t>“jugadores” en </a:t>
            </a:r>
            <a:r>
              <a:rPr lang="es-ES" dirty="0"/>
              <a:t>el equipo de recuperación de sus hijos. La participación de los padres en el tratamiento del </a:t>
            </a:r>
            <a:r>
              <a:rPr lang="es-ES" dirty="0" smtClean="0"/>
              <a:t>trastorno de la conducta alimentaria </a:t>
            </a:r>
            <a:r>
              <a:rPr lang="es-ES" dirty="0"/>
              <a:t>de </a:t>
            </a:r>
            <a:r>
              <a:rPr lang="es-ES" dirty="0" smtClean="0"/>
              <a:t>su hijo aumenta </a:t>
            </a:r>
            <a:r>
              <a:rPr lang="es-ES" dirty="0"/>
              <a:t>las posibilidades de </a:t>
            </a:r>
            <a:r>
              <a:rPr lang="es-ES" dirty="0" smtClean="0"/>
              <a:t>su recuperación.</a:t>
            </a:r>
          </a:p>
          <a:p>
            <a:r>
              <a:rPr lang="es-ES" dirty="0"/>
              <a:t>Algunas formas de tratamiento están diseñadas con la participación de los padres en mente. El tratamiento basado en la familia (FBT, por sus siglas en </a:t>
            </a:r>
            <a:r>
              <a:rPr lang="es-ES" dirty="0" smtClean="0"/>
              <a:t>inglés; también </a:t>
            </a:r>
            <a:r>
              <a:rPr lang="es-ES" dirty="0"/>
              <a:t>conocido como el Método </a:t>
            </a:r>
            <a:r>
              <a:rPr lang="es-ES" dirty="0" err="1"/>
              <a:t>Maudsley</a:t>
            </a:r>
            <a:r>
              <a:rPr lang="es-ES" dirty="0"/>
              <a:t>), requiere que los padres tomen temporalmente el control de la alimentación del niño y monitoreen la purga hasta que se establezca un peso saludable y patrones de alimentación regulares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El </a:t>
            </a:r>
            <a:r>
              <a:rPr lang="es-ES" dirty="0" err="1"/>
              <a:t>Food</a:t>
            </a:r>
            <a:r>
              <a:rPr lang="es-ES" dirty="0"/>
              <a:t> and </a:t>
            </a:r>
            <a:r>
              <a:rPr lang="es-ES" dirty="0" err="1"/>
              <a:t>Mood</a:t>
            </a:r>
            <a:r>
              <a:rPr lang="es-ES" dirty="0"/>
              <a:t> </a:t>
            </a:r>
            <a:r>
              <a:rPr lang="es-ES" dirty="0" err="1" smtClean="0"/>
              <a:t>Institute</a:t>
            </a:r>
            <a:r>
              <a:rPr lang="es-ES" dirty="0" smtClean="0"/>
              <a:t>, LLC </a:t>
            </a:r>
            <a:r>
              <a:rPr lang="es-ES" dirty="0"/>
              <a:t>alienta a los padres a involucrarse y brindar apoyo. Nuestra misión es apoyar a todos los padres en el proceso de recuperación de sus hijos a través de la educación y la auto-reflexión, técnicas de crianza saludable y habilidades de comunicación.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88996" cy="345796"/>
          </a:xfrm>
        </p:spPr>
        <p:txBody>
          <a:bodyPr/>
          <a:lstStyle/>
          <a:p>
            <a:r>
              <a:rPr lang="en-US" dirty="0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400" dirty="0" smtClean="0"/>
              <a:t>Para </a:t>
            </a:r>
            <a:r>
              <a:rPr lang="es-ES_tradnl" sz="2400" dirty="0"/>
              <a:t>obtener más </a:t>
            </a:r>
            <a:r>
              <a:rPr lang="es-ES_tradnl" sz="2400" dirty="0" smtClean="0"/>
              <a:t>información</a:t>
            </a:r>
            <a:r>
              <a:rPr lang="es-ES_tradnl" sz="2400" dirty="0"/>
              <a:t> </a:t>
            </a:r>
            <a:r>
              <a:rPr lang="es-ES_tradnl" sz="2400" dirty="0" smtClean="0"/>
              <a:t>te invitamos a que </a:t>
            </a:r>
            <a:r>
              <a:rPr lang="es-ES_tradnl" sz="2400" dirty="0" smtClean="0"/>
              <a:t>explores </a:t>
            </a:r>
            <a:r>
              <a:rPr lang="es-ES_tradnl" sz="2400" dirty="0" smtClean="0"/>
              <a:t>nuestra pagina </a:t>
            </a:r>
            <a:r>
              <a:rPr lang="es-ES_tradnl" sz="2400" dirty="0" smtClean="0"/>
              <a:t>web:</a:t>
            </a:r>
          </a:p>
          <a:p>
            <a:pPr marL="0" indent="0" algn="ctr">
              <a:buNone/>
            </a:pPr>
            <a:endParaRPr lang="es-ES_tradnl" sz="2400" dirty="0"/>
          </a:p>
          <a:p>
            <a:pPr marL="0" indent="0" algn="ctr">
              <a:buNone/>
            </a:pPr>
            <a:r>
              <a:rPr lang="es-CO" sz="2400" dirty="0">
                <a:hlinkClick r:id="rId2"/>
              </a:rPr>
              <a:t>https://www.thefoodandmoodinstitute.com/</a:t>
            </a:r>
            <a:endParaRPr lang="es-ES_tradnl" sz="2400" dirty="0" smtClean="0"/>
          </a:p>
          <a:p>
            <a:pPr marL="0" indent="0" algn="ctr">
              <a:buNone/>
            </a:pPr>
            <a:r>
              <a:rPr lang="es-ES_tradnl" sz="2400" dirty="0" smtClean="0"/>
              <a:t>Para </a:t>
            </a:r>
            <a:r>
              <a:rPr lang="es-ES_tradnl" sz="2400" dirty="0"/>
              <a:t>cualquier consulta, </a:t>
            </a:r>
            <a:r>
              <a:rPr lang="es-ES_tradnl" sz="2400" dirty="0" smtClean="0"/>
              <a:t>contáctanos </a:t>
            </a:r>
            <a:r>
              <a:rPr lang="es-ES_tradnl" sz="2400" dirty="0" smtClean="0"/>
              <a:t>directamente a foodmoodprograms@gmail.com</a:t>
            </a:r>
            <a:endParaRPr lang="es-ES_tradnl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63829" cy="345796"/>
          </a:xfrm>
        </p:spPr>
        <p:txBody>
          <a:bodyPr/>
          <a:lstStyle/>
          <a:p>
            <a:r>
              <a:rPr lang="en-US" dirty="0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5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774" y="660575"/>
            <a:ext cx="10178322" cy="1492132"/>
          </a:xfrm>
        </p:spPr>
        <p:txBody>
          <a:bodyPr>
            <a:normAutofit/>
          </a:bodyPr>
          <a:lstStyle/>
          <a:p>
            <a:r>
              <a:rPr lang="es-ES" dirty="0"/>
              <a:t>Los trastornos </a:t>
            </a:r>
            <a:r>
              <a:rPr lang="es-ES" dirty="0" smtClean="0"/>
              <a:t>DE LA CONDUCTA alimentaria </a:t>
            </a:r>
            <a:r>
              <a:rPr lang="es-ES" dirty="0"/>
              <a:t>son una opción.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487" y="2201335"/>
            <a:ext cx="10178322" cy="3979332"/>
          </a:xfrm>
        </p:spPr>
        <p:txBody>
          <a:bodyPr>
            <a:normAutofit fontScale="92500" lnSpcReduction="10000"/>
          </a:bodyPr>
          <a:lstStyle/>
          <a:p>
            <a:endParaRPr lang="es-ES_tradnl" dirty="0"/>
          </a:p>
          <a:p>
            <a:r>
              <a:rPr lang="es-ES_tradnl" dirty="0"/>
              <a:t>Los trastornos </a:t>
            </a:r>
            <a:r>
              <a:rPr lang="es-ES_tradnl" dirty="0" smtClean="0"/>
              <a:t>de la conducta alimentaria (</a:t>
            </a:r>
            <a:r>
              <a:rPr lang="es-ES_tradnl" dirty="0" err="1" smtClean="0"/>
              <a:t>TCAs</a:t>
            </a:r>
            <a:r>
              <a:rPr lang="es-ES_tradnl" dirty="0" smtClean="0"/>
              <a:t>) </a:t>
            </a:r>
            <a:r>
              <a:rPr lang="es-ES_tradnl" dirty="0"/>
              <a:t>son enfermedades médicas y psiquiátricas complejas que son causadas por </a:t>
            </a:r>
            <a:r>
              <a:rPr lang="es-ES_tradnl" dirty="0" smtClean="0"/>
              <a:t>múltiples factores </a:t>
            </a:r>
            <a:r>
              <a:rPr lang="es-ES_tradnl" dirty="0"/>
              <a:t>genéticos, biológicos, psicológicos y ambientales. Con frecuencia, se presentan de manera conjunta con otras </a:t>
            </a:r>
            <a:r>
              <a:rPr lang="es-ES_tradnl" dirty="0" smtClean="0"/>
              <a:t>condiciones </a:t>
            </a:r>
            <a:r>
              <a:rPr lang="es-ES_tradnl" dirty="0"/>
              <a:t>psiquiátricas, como </a:t>
            </a:r>
            <a:r>
              <a:rPr lang="es-ES_tradnl" dirty="0" smtClean="0"/>
              <a:t>depresión, </a:t>
            </a:r>
            <a:r>
              <a:rPr lang="es-ES_tradnl" dirty="0"/>
              <a:t>ansiedad </a:t>
            </a:r>
            <a:r>
              <a:rPr lang="es-ES_tradnl" dirty="0" smtClean="0"/>
              <a:t>generalizada, </a:t>
            </a:r>
            <a:r>
              <a:rPr lang="es-ES_tradnl" dirty="0"/>
              <a:t>fobia social y trastorno obsesivo-compulsivo, lo que las hace más difíciles de </a:t>
            </a:r>
            <a:r>
              <a:rPr lang="es-ES_tradnl" dirty="0" smtClean="0"/>
              <a:t>tratar.</a:t>
            </a:r>
          </a:p>
          <a:p>
            <a:r>
              <a:rPr lang="es-ES_tradnl" dirty="0" smtClean="0"/>
              <a:t>Debido </a:t>
            </a:r>
            <a:r>
              <a:rPr lang="es-ES_tradnl" dirty="0"/>
              <a:t>a su </a:t>
            </a:r>
            <a:r>
              <a:rPr lang="es-ES_tradnl" dirty="0" smtClean="0"/>
              <a:t>complejidad los trastornos de la conducta alimentaria están </a:t>
            </a:r>
            <a:r>
              <a:rPr lang="es-ES_tradnl" dirty="0"/>
              <a:t>lejos de ser una opción! </a:t>
            </a:r>
            <a:endParaRPr lang="es-ES_tradnl" dirty="0" smtClean="0"/>
          </a:p>
          <a:p>
            <a:r>
              <a:rPr lang="es-ES_tradnl" dirty="0" smtClean="0"/>
              <a:t>Hay </a:t>
            </a:r>
            <a:r>
              <a:rPr lang="es-ES_tradnl" dirty="0"/>
              <a:t>5 trastornos </a:t>
            </a:r>
            <a:r>
              <a:rPr lang="es-ES_tradnl" dirty="0" smtClean="0"/>
              <a:t>de la conducta alimentaria </a:t>
            </a:r>
            <a:r>
              <a:rPr lang="es-ES_tradnl" dirty="0"/>
              <a:t>reconocidos por la Asociación Estadounidense de Psiquiatría en el Manual estadístico y de diagnóstico, </a:t>
            </a:r>
            <a:r>
              <a:rPr lang="es-ES_tradnl" dirty="0" smtClean="0"/>
              <a:t>DSM  V </a:t>
            </a:r>
            <a:r>
              <a:rPr lang="es-ES_tradnl" dirty="0"/>
              <a:t>edición: </a:t>
            </a:r>
            <a:r>
              <a:rPr lang="es-ES_tradnl" dirty="0" smtClean="0"/>
              <a:t> Anorexia </a:t>
            </a:r>
            <a:r>
              <a:rPr lang="es-ES_tradnl" dirty="0"/>
              <a:t>Nerviosa, Bulimia Nerviosa, Trastorno por atracón (</a:t>
            </a:r>
            <a:r>
              <a:rPr lang="es-ES_tradnl" dirty="0" smtClean="0"/>
              <a:t>BED, por sus siglas en Ingles), Trastorno de evitación/restricción </a:t>
            </a:r>
            <a:r>
              <a:rPr lang="es-ES_tradnl" dirty="0"/>
              <a:t>de la ingesta de alimentos (</a:t>
            </a:r>
            <a:r>
              <a:rPr lang="es-ES_tradnl" dirty="0" smtClean="0"/>
              <a:t>ARFID, por sus siglas en Inglés) </a:t>
            </a:r>
            <a:r>
              <a:rPr lang="es-ES_tradnl" dirty="0"/>
              <a:t>y Otros </a:t>
            </a:r>
            <a:r>
              <a:rPr lang="es-ES_tradnl" dirty="0" smtClean="0"/>
              <a:t>trastornos de la conducta alimentaria o de la ingesta de alimentos específicos. </a:t>
            </a:r>
            <a:r>
              <a:rPr lang="es-ES_tradnl" dirty="0"/>
              <a:t>(</a:t>
            </a:r>
            <a:r>
              <a:rPr lang="es-ES_tradnl" dirty="0" smtClean="0"/>
              <a:t>OSFED</a:t>
            </a:r>
            <a:r>
              <a:rPr lang="es-ES_tradnl" b="1" dirty="0" smtClean="0"/>
              <a:t>,</a:t>
            </a:r>
            <a:r>
              <a:rPr lang="es-ES_tradnl" dirty="0"/>
              <a:t> por sus siglas en </a:t>
            </a:r>
            <a:r>
              <a:rPr lang="es-ES_tradnl" dirty="0" smtClean="0"/>
              <a:t>Inglés)</a:t>
            </a:r>
            <a:r>
              <a:rPr lang="es-ES_tradnl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2637" y="6375679"/>
            <a:ext cx="3816904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Los </a:t>
            </a:r>
            <a:r>
              <a:rPr lang="es-ES_tradnl" dirty="0" smtClean="0"/>
              <a:t>trastornos DE LA CONDUCTA </a:t>
            </a:r>
            <a:r>
              <a:rPr lang="es-ES_tradnl" dirty="0" err="1" smtClean="0"/>
              <a:t>alimentarIA</a:t>
            </a:r>
            <a:r>
              <a:rPr lang="es-ES_tradnl" dirty="0" smtClean="0"/>
              <a:t> </a:t>
            </a:r>
            <a:r>
              <a:rPr lang="es-ES_tradnl" dirty="0" smtClean="0"/>
              <a:t>son creados </a:t>
            </a:r>
            <a:r>
              <a:rPr lang="es-ES_tradnl" dirty="0"/>
              <a:t>por los medios de comunicación!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19048"/>
            <a:ext cx="10178322" cy="3593591"/>
          </a:xfrm>
        </p:spPr>
        <p:txBody>
          <a:bodyPr>
            <a:normAutofit fontScale="92500"/>
          </a:bodyPr>
          <a:lstStyle/>
          <a:p>
            <a:r>
              <a:rPr lang="es-ES" dirty="0"/>
              <a:t>Como se mencionó anteriormente, los </a:t>
            </a:r>
            <a:r>
              <a:rPr lang="es-ES" dirty="0" smtClean="0"/>
              <a:t>trastornos de la conducta alimentaria </a:t>
            </a:r>
            <a:r>
              <a:rPr lang="es-ES" dirty="0"/>
              <a:t>son un producto complejo de varios factores genéticos, biológicos, </a:t>
            </a:r>
            <a:r>
              <a:rPr lang="es-ES" dirty="0" smtClean="0"/>
              <a:t> ambientales </a:t>
            </a:r>
            <a:r>
              <a:rPr lang="es-ES" dirty="0"/>
              <a:t>y psicológicos que los convierten en enfermedades </a:t>
            </a:r>
            <a:r>
              <a:rPr lang="es-ES" dirty="0" err="1"/>
              <a:t>bio</a:t>
            </a:r>
            <a:r>
              <a:rPr lang="es-ES" dirty="0"/>
              <a:t>-socioculturales. </a:t>
            </a:r>
            <a:endParaRPr lang="es-ES" dirty="0" smtClean="0"/>
          </a:p>
          <a:p>
            <a:r>
              <a:rPr lang="es-ES" dirty="0" smtClean="0"/>
              <a:t>Aunque </a:t>
            </a:r>
            <a:r>
              <a:rPr lang="es-ES" dirty="0"/>
              <a:t>no es la única causa, los factores socioculturales, como la cultura de la dieta impulsada por los medios, pueden ser uno de los factores que aumentan el riesgo de desarrollar un trastorno </a:t>
            </a:r>
            <a:r>
              <a:rPr lang="es-ES" dirty="0" smtClean="0"/>
              <a:t>de la conducta alimentaria o TCA. </a:t>
            </a:r>
            <a:endParaRPr lang="es-ES" dirty="0" smtClean="0"/>
          </a:p>
          <a:p>
            <a:r>
              <a:rPr lang="es-ES" dirty="0" smtClean="0"/>
              <a:t>Sin </a:t>
            </a:r>
            <a:r>
              <a:rPr lang="es-ES" dirty="0"/>
              <a:t>embargo, hay una multitud de otros </a:t>
            </a:r>
            <a:r>
              <a:rPr lang="es-ES" dirty="0" smtClean="0"/>
              <a:t>factores que puede contribuir al desarrollo y mantenimiento de los TCA como lo son: factores ambientales, por ejemplo, el </a:t>
            </a:r>
            <a:r>
              <a:rPr lang="es-ES" dirty="0"/>
              <a:t>conflicto entre compañeros o </a:t>
            </a:r>
            <a:r>
              <a:rPr lang="es-ES" dirty="0" smtClean="0"/>
              <a:t>la intimidación </a:t>
            </a:r>
            <a:r>
              <a:rPr lang="es-ES" dirty="0" smtClean="0"/>
              <a:t>(matoneo o </a:t>
            </a:r>
            <a:r>
              <a:rPr lang="es-ES" dirty="0" err="1" smtClean="0"/>
              <a:t>bullying</a:t>
            </a:r>
            <a:r>
              <a:rPr lang="es-ES" dirty="0" smtClean="0"/>
              <a:t>), </a:t>
            </a:r>
            <a:r>
              <a:rPr lang="es-ES" dirty="0"/>
              <a:t>factores estresantes de la </a:t>
            </a:r>
            <a:r>
              <a:rPr lang="es-ES" dirty="0" smtClean="0"/>
              <a:t>vida, por ejemplo, el divorcio de los padres y predisposición biológica, por ejemplo, el tener un </a:t>
            </a:r>
            <a:r>
              <a:rPr lang="es-ES" dirty="0"/>
              <a:t>temperamento </a:t>
            </a:r>
            <a:r>
              <a:rPr lang="es-ES" dirty="0" smtClean="0"/>
              <a:t>ansioso.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788328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367030" cy="1569485"/>
          </a:xfrm>
        </p:spPr>
        <p:txBody>
          <a:bodyPr>
            <a:normAutofit fontScale="90000"/>
          </a:bodyPr>
          <a:lstStyle/>
          <a:p>
            <a:r>
              <a:rPr lang="es-ES" dirty="0"/>
              <a:t>NO HAY MUCHA ESPERANZA PARA LA RECUPERACIÓN, ya que los trastornos de la </a:t>
            </a:r>
            <a:r>
              <a:rPr lang="es-ES" dirty="0" smtClean="0"/>
              <a:t>conducta alimentaria </a:t>
            </a:r>
            <a:r>
              <a:rPr lang="es-ES" dirty="0"/>
              <a:t>tienen un fuerte componente biológico.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769811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dirty="0"/>
          </a:p>
          <a:p>
            <a:r>
              <a:rPr lang="es-ES_tradnl" dirty="0"/>
              <a:t>¡La recuperación es posible y siempre hay esperanza para la recuperación! </a:t>
            </a:r>
            <a:endParaRPr lang="es-ES_tradnl" dirty="0" smtClean="0"/>
          </a:p>
          <a:p>
            <a:r>
              <a:rPr lang="es-ES_tradnl" dirty="0" smtClean="0"/>
              <a:t>Recuerda </a:t>
            </a:r>
            <a:r>
              <a:rPr lang="es-ES_tradnl" dirty="0"/>
              <a:t>que los factores biológicos, aunque desempeñan un papel importante en la aparición de trastornos de la </a:t>
            </a:r>
            <a:r>
              <a:rPr lang="es-ES_tradnl" dirty="0" smtClean="0"/>
              <a:t>conducta alimentaria, </a:t>
            </a:r>
            <a:r>
              <a:rPr lang="es-ES_tradnl" dirty="0"/>
              <a:t>no son los únicos factores que lo </a:t>
            </a:r>
            <a:r>
              <a:rPr lang="es-ES_tradnl" dirty="0" smtClean="0"/>
              <a:t>crean. </a:t>
            </a:r>
          </a:p>
          <a:p>
            <a:r>
              <a:rPr lang="es-ES_tradnl" dirty="0" smtClean="0"/>
              <a:t>Poder crear </a:t>
            </a:r>
            <a:r>
              <a:rPr lang="es-ES_tradnl" dirty="0"/>
              <a:t>un entorno de apoyo, donde </a:t>
            </a:r>
            <a:r>
              <a:rPr lang="es-ES_tradnl" dirty="0" smtClean="0"/>
              <a:t>exista una </a:t>
            </a:r>
            <a:r>
              <a:rPr lang="es-ES_tradnl" dirty="0"/>
              <a:t>comunicación </a:t>
            </a:r>
            <a:r>
              <a:rPr lang="es-ES_tradnl" dirty="0" smtClean="0"/>
              <a:t>efectiva en la familia, </a:t>
            </a:r>
            <a:r>
              <a:rPr lang="es-ES_tradnl" dirty="0"/>
              <a:t>puede ayudar a disminuir la necesidad </a:t>
            </a:r>
            <a:r>
              <a:rPr lang="es-ES_tradnl" dirty="0" smtClean="0"/>
              <a:t>del uso de </a:t>
            </a:r>
            <a:r>
              <a:rPr lang="es-ES_tradnl" dirty="0"/>
              <a:t>síntomas de </a:t>
            </a:r>
            <a:r>
              <a:rPr lang="es-ES_tradnl" dirty="0" smtClean="0"/>
              <a:t>TCA en </a:t>
            </a:r>
            <a:r>
              <a:rPr lang="es-ES_tradnl" dirty="0" smtClean="0"/>
              <a:t>tu </a:t>
            </a:r>
            <a:r>
              <a:rPr lang="es-ES_tradnl" dirty="0" smtClean="0"/>
              <a:t>hija o hijo </a:t>
            </a:r>
            <a:r>
              <a:rPr lang="es-ES_tradnl" dirty="0"/>
              <a:t>y, por lo tanto, aumentar la posibilidad de recuperación.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746383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3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Últimamente, Todo el mundo tiene </a:t>
            </a:r>
            <a:r>
              <a:rPr lang="es-ES" dirty="0"/>
              <a:t>un </a:t>
            </a:r>
            <a:r>
              <a:rPr lang="es-ES" dirty="0" smtClean="0"/>
              <a:t>trastorno de la conducta alimentaria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06953"/>
            <a:ext cx="10178322" cy="3593591"/>
          </a:xfrm>
        </p:spPr>
        <p:txBody>
          <a:bodyPr>
            <a:normAutofit lnSpcReduction="10000"/>
          </a:bodyPr>
          <a:lstStyle/>
          <a:p>
            <a:r>
              <a:rPr lang="es-ES" dirty="0"/>
              <a:t>Vivimos en una sociedad que promueve mucho ser delgado, estar en forma y "saludable", y </a:t>
            </a:r>
            <a:r>
              <a:rPr lang="es-ES" dirty="0" smtClean="0"/>
              <a:t>las personas tienden </a:t>
            </a:r>
            <a:r>
              <a:rPr lang="es-ES" dirty="0"/>
              <a:t>a preocuparse </a:t>
            </a:r>
            <a:r>
              <a:rPr lang="es-ES" dirty="0" smtClean="0"/>
              <a:t>exageradamente </a:t>
            </a:r>
            <a:r>
              <a:rPr lang="es-ES" dirty="0" smtClean="0"/>
              <a:t>por </a:t>
            </a:r>
            <a:r>
              <a:rPr lang="es-ES" dirty="0"/>
              <a:t>la elección y el tipo de </a:t>
            </a:r>
            <a:r>
              <a:rPr lang="es-ES" dirty="0" smtClean="0"/>
              <a:t>alimentos que consumen. </a:t>
            </a:r>
            <a:r>
              <a:rPr lang="es-ES" dirty="0" smtClean="0"/>
              <a:t>Por lo </a:t>
            </a:r>
            <a:r>
              <a:rPr lang="es-ES" dirty="0" smtClean="0"/>
              <a:t>tanto, </a:t>
            </a:r>
            <a:r>
              <a:rPr lang="es-ES" dirty="0"/>
              <a:t>los patrones de alimentación desordenados pueden ser muy </a:t>
            </a:r>
            <a:r>
              <a:rPr lang="es-ES" dirty="0" smtClean="0"/>
              <a:t>comunes.</a:t>
            </a:r>
          </a:p>
          <a:p>
            <a:r>
              <a:rPr lang="es-ES" dirty="0" smtClean="0"/>
              <a:t>Alguien </a:t>
            </a:r>
            <a:r>
              <a:rPr lang="es-ES" dirty="0"/>
              <a:t>con un </a:t>
            </a:r>
            <a:r>
              <a:rPr lang="es-ES" dirty="0" smtClean="0"/>
              <a:t>trastorno de la conducta </a:t>
            </a:r>
            <a:r>
              <a:rPr lang="es-ES" dirty="0" smtClean="0"/>
              <a:t>alimentaria podría experimentar </a:t>
            </a:r>
            <a:r>
              <a:rPr lang="es-ES" dirty="0"/>
              <a:t>consecuencias médicas y psiquiátricas </a:t>
            </a:r>
            <a:r>
              <a:rPr lang="es-ES" dirty="0" smtClean="0"/>
              <a:t>complejas </a:t>
            </a:r>
            <a:r>
              <a:rPr lang="es-ES" dirty="0"/>
              <a:t>y significativas que pueden poner en peligro la </a:t>
            </a:r>
            <a:r>
              <a:rPr lang="es-ES" dirty="0" smtClean="0"/>
              <a:t>vida de la persona </a:t>
            </a:r>
            <a:r>
              <a:rPr lang="es-ES" dirty="0"/>
              <a:t>y que van más allá de </a:t>
            </a:r>
            <a:r>
              <a:rPr lang="es-ES" dirty="0" smtClean="0"/>
              <a:t>las típicas </a:t>
            </a:r>
            <a:r>
              <a:rPr lang="es-ES" dirty="0"/>
              <a:t>preocupaciones </a:t>
            </a:r>
            <a:r>
              <a:rPr lang="es-ES" dirty="0" smtClean="0"/>
              <a:t>socio-culturales como comer bien para tener un peso saludable.</a:t>
            </a:r>
            <a:endParaRPr lang="en-US" dirty="0" smtClean="0"/>
          </a:p>
          <a:p>
            <a:r>
              <a:rPr lang="es-ES" dirty="0"/>
              <a:t>Debido a que los trastornos </a:t>
            </a:r>
            <a:r>
              <a:rPr lang="es-ES" dirty="0" smtClean="0"/>
              <a:t>de la conducta alimentaria </a:t>
            </a:r>
            <a:r>
              <a:rPr lang="es-ES" dirty="0"/>
              <a:t>pueden disfrazarse como </a:t>
            </a:r>
            <a:r>
              <a:rPr lang="es-ES" dirty="0" smtClean="0"/>
              <a:t>“estilos </a:t>
            </a:r>
            <a:r>
              <a:rPr lang="es-ES" dirty="0"/>
              <a:t>de </a:t>
            </a:r>
            <a:r>
              <a:rPr lang="es-ES" dirty="0" smtClean="0"/>
              <a:t>vida” </a:t>
            </a:r>
            <a:r>
              <a:rPr lang="es-ES" dirty="0"/>
              <a:t>socioculturales modernos, es crucial obtener el diagnóstico correcto, la intervención temprana y el tratamiento adecuado.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712828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Es normal y aceptable tener reglas estrictas sobre comer "sano" y hacer dieta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58" y="2415341"/>
            <a:ext cx="10178322" cy="3593591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Como se mencionó anteriormente, los </a:t>
            </a:r>
            <a:r>
              <a:rPr lang="es-ES" dirty="0" smtClean="0"/>
              <a:t>trastornos de la conducta alimentaria </a:t>
            </a:r>
            <a:r>
              <a:rPr lang="es-ES" dirty="0"/>
              <a:t>pueden esconderse detrás de la cultura de la dieta y el deseo cultural de ser delgado y estar en forma. Estos comportamientos a menudo pueden </a:t>
            </a:r>
            <a:r>
              <a:rPr lang="es-ES" dirty="0" smtClean="0"/>
              <a:t>transformarse en el </a:t>
            </a:r>
            <a:r>
              <a:rPr lang="es-ES" dirty="0"/>
              <a:t>comienzo de un </a:t>
            </a:r>
            <a:r>
              <a:rPr lang="es-ES" dirty="0" smtClean="0"/>
              <a:t>trastorno de la conducta alimentaria </a:t>
            </a:r>
            <a:r>
              <a:rPr lang="es-ES" dirty="0"/>
              <a:t>y esto ha sido respaldado por investigaciones recientes.</a:t>
            </a:r>
            <a:endParaRPr lang="en-US" dirty="0"/>
          </a:p>
          <a:p>
            <a:r>
              <a:rPr lang="es-ES" dirty="0"/>
              <a:t>A menudo, a primera vista, los síntomas </a:t>
            </a:r>
            <a:r>
              <a:rPr lang="es-ES" dirty="0" smtClean="0"/>
              <a:t>de dieta pueden </a:t>
            </a:r>
            <a:r>
              <a:rPr lang="es-ES" dirty="0"/>
              <a:t>no cumplir con los criterios completos para un diagnóstico de trastorno alimentario. Sin embargo, estos síntomas están en una pendiente muy resbaladiza y pueden cambiar fácilmente a un trastorno alimentario </a:t>
            </a:r>
            <a:r>
              <a:rPr lang="es-ES" dirty="0" smtClean="0"/>
              <a:t>que cumple completamente el criterio de un diagnostico.</a:t>
            </a:r>
            <a:endParaRPr lang="es-ES_tradnl" dirty="0"/>
          </a:p>
          <a:p>
            <a:r>
              <a:rPr lang="es-ES_tradnl" dirty="0"/>
              <a:t>Es muy importante prestar mucha atención a cualquier consecuencia médica significativa, que pueda surgir de comportamientos de dieta estricta </a:t>
            </a:r>
            <a:r>
              <a:rPr lang="es-ES_tradnl" dirty="0" smtClean="0"/>
              <a:t>y de la </a:t>
            </a:r>
            <a:r>
              <a:rPr lang="es-ES_tradnl" dirty="0"/>
              <a:t>cultura de la dieta. Estos a menudo incluyen anemia, hipoglucemia, bradicardia e incluso pérdida ósea.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21884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4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636385"/>
            <a:ext cx="10178322" cy="1275528"/>
          </a:xfrm>
        </p:spPr>
        <p:txBody>
          <a:bodyPr>
            <a:normAutofit fontScale="90000"/>
          </a:bodyPr>
          <a:lstStyle/>
          <a:p>
            <a:r>
              <a:rPr lang="es-ES" dirty="0"/>
              <a:t>Los </a:t>
            </a:r>
            <a:r>
              <a:rPr lang="es-ES" dirty="0" smtClean="0"/>
              <a:t>trastornos de la conducta alimentaria </a:t>
            </a:r>
            <a:r>
              <a:rPr lang="es-ES" dirty="0"/>
              <a:t>no son un </a:t>
            </a:r>
            <a:r>
              <a:rPr lang="es-ES" dirty="0" smtClean="0"/>
              <a:t>problema GRAVE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013" y="2809503"/>
            <a:ext cx="10178322" cy="3593591"/>
          </a:xfrm>
        </p:spPr>
        <p:txBody>
          <a:bodyPr/>
          <a:lstStyle/>
          <a:p>
            <a:r>
              <a:rPr lang="es-ES" dirty="0"/>
              <a:t>Los trastornos </a:t>
            </a:r>
            <a:r>
              <a:rPr lang="es-ES" dirty="0" smtClean="0"/>
              <a:t>de la conducta alimentaria </a:t>
            </a:r>
            <a:r>
              <a:rPr lang="es-ES" dirty="0"/>
              <a:t>tienen la tasa de mortalidad más alta </a:t>
            </a:r>
            <a:r>
              <a:rPr lang="es-ES" dirty="0" smtClean="0"/>
              <a:t>que </a:t>
            </a:r>
            <a:r>
              <a:rPr lang="es-ES" dirty="0"/>
              <a:t>cualquier </a:t>
            </a:r>
            <a:r>
              <a:rPr lang="es-ES" dirty="0" smtClean="0"/>
              <a:t>otr</a:t>
            </a:r>
            <a:r>
              <a:rPr lang="es-ES" dirty="0" smtClean="0"/>
              <a:t>o trastorno </a:t>
            </a:r>
            <a:r>
              <a:rPr lang="es-ES" dirty="0" smtClean="0"/>
              <a:t>psiquiátrico </a:t>
            </a:r>
            <a:r>
              <a:rPr lang="es-ES" dirty="0"/>
              <a:t>debido a su complejidad y complicaciones médicas. </a:t>
            </a:r>
            <a:endParaRPr lang="es-ES" dirty="0" smtClean="0"/>
          </a:p>
          <a:p>
            <a:r>
              <a:rPr lang="es-ES" dirty="0" smtClean="0"/>
              <a:t>Las </a:t>
            </a:r>
            <a:r>
              <a:rPr lang="es-ES" dirty="0"/>
              <a:t>complicaciones médicas de los comportamientos </a:t>
            </a:r>
            <a:r>
              <a:rPr lang="es-ES" dirty="0" smtClean="0"/>
              <a:t>relacionados a los TCA pueden ir desde la perdida del periodo menstrual hasta la retención de fluidos, alteraciones en el ritmo cardiaco, problemas gastrointestinales como </a:t>
            </a:r>
            <a:r>
              <a:rPr lang="es-ES" dirty="0" smtClean="0"/>
              <a:t>los son el estreñimiento y hemorragias de las vías digestivas por el uso de laxantes.</a:t>
            </a:r>
          </a:p>
          <a:p>
            <a:r>
              <a:rPr lang="es-ES" dirty="0" smtClean="0"/>
              <a:t>Las consecuencias psicológicas y psiquiátricas incluyen síntomas depresivos, ansiedad, y muchas veces el suicidio.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771550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El único trastorno alimentario grave es la anorexia.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527906"/>
            <a:ext cx="10178322" cy="3593591"/>
          </a:xfrm>
        </p:spPr>
        <p:txBody>
          <a:bodyPr>
            <a:normAutofit/>
          </a:bodyPr>
          <a:lstStyle/>
          <a:p>
            <a:r>
              <a:rPr lang="es-ES" dirty="0"/>
              <a:t>A pesar de que el diagnóstico de anorexia </a:t>
            </a:r>
            <a:r>
              <a:rPr lang="es-ES" dirty="0" smtClean="0"/>
              <a:t>nerviosa implica </a:t>
            </a:r>
            <a:r>
              <a:rPr lang="es-ES" dirty="0"/>
              <a:t>muchos riesgos para la salud, otros trastornos de la </a:t>
            </a:r>
            <a:r>
              <a:rPr lang="es-ES" dirty="0" smtClean="0"/>
              <a:t>conducta alimentaria </a:t>
            </a:r>
            <a:r>
              <a:rPr lang="es-ES" dirty="0"/>
              <a:t>que pueden no cumplir con todos los criterios para la anorexia, son igualmente </a:t>
            </a:r>
            <a:r>
              <a:rPr lang="es-ES" dirty="0" smtClean="0"/>
              <a:t>peligrosos.</a:t>
            </a:r>
          </a:p>
          <a:p>
            <a:r>
              <a:rPr lang="es-ES" dirty="0"/>
              <a:t>De hecho, gran parte de la investigación que ha examinado y comparado diferentes </a:t>
            </a:r>
            <a:r>
              <a:rPr lang="es-ES" dirty="0" smtClean="0"/>
              <a:t>trastornos de la conducta alimentaria </a:t>
            </a:r>
            <a:r>
              <a:rPr lang="es-ES" dirty="0"/>
              <a:t>tratados a un nivel de atención ambulatoria encontró que las tasas de mortalidad por bulimia y OSFED (otros trastornos de </a:t>
            </a:r>
            <a:r>
              <a:rPr lang="es-ES" dirty="0" smtClean="0"/>
              <a:t>la conducta alimentaria y de la ingesta de alimentos </a:t>
            </a:r>
            <a:r>
              <a:rPr lang="es-ES" dirty="0"/>
              <a:t>específicos) eran comparables a </a:t>
            </a:r>
            <a:r>
              <a:rPr lang="es-ES" dirty="0" smtClean="0"/>
              <a:t>las complicaciones medicas</a:t>
            </a:r>
            <a:r>
              <a:rPr lang="es-ES" dirty="0" smtClean="0"/>
              <a:t> </a:t>
            </a:r>
            <a:r>
              <a:rPr lang="es-ES" dirty="0"/>
              <a:t>de la anorexia.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3897385" cy="345796"/>
          </a:xfrm>
        </p:spPr>
        <p:txBody>
          <a:bodyPr/>
          <a:lstStyle/>
          <a:p>
            <a:r>
              <a:rPr lang="en-US" smtClean="0"/>
              <a:t>© Copyright 2019 by The Food &amp; Mood Institute, LLC.    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2275</TotalTime>
  <Words>3564</Words>
  <Application>Microsoft Office PowerPoint</Application>
  <PresentationFormat>Custom</PresentationFormat>
  <Paragraphs>122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Badge</vt:lpstr>
      <vt:lpstr>Mitos y Verdades sobre los trastornos de la conducta alimentaria</vt:lpstr>
      <vt:lpstr>¿De qué se tratan los trastornos de la alimentación?</vt:lpstr>
      <vt:lpstr>Los trastornos DE LA CONDUCTA alimentaria son una opción. </vt:lpstr>
      <vt:lpstr>Los trastornos DE LA CONDUCTA alimentarIA son creados por los medios de comunicación!</vt:lpstr>
      <vt:lpstr>NO HAY MUCHA ESPERANZA PARA LA RECUPERACIÓN, ya que los trastornos de la conducta alimentaria tienen un fuerte componente biológico.</vt:lpstr>
      <vt:lpstr>Últimamente, Todo el mundo tiene un trastorno de la conducta alimentaria  </vt:lpstr>
      <vt:lpstr>Es normal y aceptable tener reglas estrictas sobre comer "sano" y hacer dieta</vt:lpstr>
      <vt:lpstr>Los trastornos de la conducta alimentaria no son un problema GRAVE</vt:lpstr>
      <vt:lpstr> El único trastorno alimentario grave es la anorexia.</vt:lpstr>
      <vt:lpstr>Los trastornos de la conducta alimentaria son solo acerca de la comida</vt:lpstr>
      <vt:lpstr>Soy la causa del trastorno de la conducta alimentaria de mi hija</vt:lpstr>
      <vt:lpstr>Si mi hija o hijo no tienen patrones de alimentación desordenados, no tengo que preocuparme por ella o el</vt:lpstr>
      <vt:lpstr>Si mi hijo dice que está bien, no debería preocuparme</vt:lpstr>
      <vt:lpstr>Si mi hijo no está desnutrido, está bien!</vt:lpstr>
      <vt:lpstr>MI HIJa ESTÁ RECUPERAda UNA VEZ QUE HA GANADO PESO</vt:lpstr>
      <vt:lpstr>La purga es el vómito auto-inducido solamente</vt:lpstr>
      <vt:lpstr>Mi hijo debe saber por qué tiene un trastorno de la conducta alimentaria para poder recuperarse</vt:lpstr>
      <vt:lpstr>Los trastornos de la conducta alimentaria son una "cosa de chicas".</vt:lpstr>
      <vt:lpstr>Mi hijo no puede tener un trastorno de la conducta alimentaria, son demasiado jóvenes</vt:lpstr>
      <vt:lpstr>una vez que mi hija crezca, lo superará</vt:lpstr>
      <vt:lpstr>mi hijo no tiene atracones de comida porque todos comemos demasiado a veces</vt:lpstr>
      <vt:lpstr> Como padre, no hay mucho que pueda hacer para ayudar a mi hijo a recuperarse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Gaviria</dc:creator>
  <cp:lastModifiedBy>Carolina Gaviria</cp:lastModifiedBy>
  <cp:revision>81</cp:revision>
  <dcterms:created xsi:type="dcterms:W3CDTF">2019-04-10T13:17:17Z</dcterms:created>
  <dcterms:modified xsi:type="dcterms:W3CDTF">2020-02-22T18:00:21Z</dcterms:modified>
</cp:coreProperties>
</file>